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2" r:id="rId2"/>
    <p:sldId id="263" r:id="rId3"/>
    <p:sldId id="266" r:id="rId4"/>
    <p:sldId id="281" r:id="rId5"/>
    <p:sldId id="282" r:id="rId6"/>
    <p:sldId id="283" r:id="rId7"/>
    <p:sldId id="284" r:id="rId8"/>
    <p:sldId id="290" r:id="rId9"/>
    <p:sldId id="285" r:id="rId10"/>
    <p:sldId id="286" r:id="rId11"/>
    <p:sldId id="287" r:id="rId12"/>
    <p:sldId id="291" r:id="rId13"/>
    <p:sldId id="288" r:id="rId14"/>
    <p:sldId id="289" r:id="rId15"/>
    <p:sldId id="276" r:id="rId16"/>
    <p:sldId id="267" r:id="rId17"/>
    <p:sldId id="273" r:id="rId18"/>
    <p:sldId id="274" r:id="rId19"/>
    <p:sldId id="277" r:id="rId20"/>
    <p:sldId id="268" r:id="rId21"/>
    <p:sldId id="265" r:id="rId22"/>
    <p:sldId id="270" r:id="rId23"/>
    <p:sldId id="278" r:id="rId24"/>
    <p:sldId id="279" r:id="rId25"/>
    <p:sldId id="280"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78624" autoAdjust="0"/>
  </p:normalViewPr>
  <p:slideViewPr>
    <p:cSldViewPr snapToGrid="0">
      <p:cViewPr varScale="1">
        <p:scale>
          <a:sx n="69" d="100"/>
          <a:sy n="69" d="100"/>
        </p:scale>
        <p:origin x="10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F2F-3D5F-443D-A25A-EBA73F31FB1A}" type="datetimeFigureOut">
              <a:rPr lang="en-US" smtClean="0"/>
              <a:t>2/14/2019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B1554-E27C-4106-B32B-27B1097D568B}" type="slidenum">
              <a:rPr lang="en-US" smtClean="0"/>
              <a:t>‹#›</a:t>
            </a:fld>
            <a:endParaRPr lang="en-US"/>
          </a:p>
        </p:txBody>
      </p:sp>
    </p:spTree>
    <p:extLst>
      <p:ext uri="{BB962C8B-B14F-4D97-AF65-F5344CB8AC3E}">
        <p14:creationId xmlns:p14="http://schemas.microsoft.com/office/powerpoint/2010/main" val="415974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3</a:t>
            </a:fld>
            <a:endParaRPr lang="en-US" dirty="0"/>
          </a:p>
        </p:txBody>
      </p:sp>
    </p:spTree>
    <p:extLst>
      <p:ext uri="{BB962C8B-B14F-4D97-AF65-F5344CB8AC3E}">
        <p14:creationId xmlns:p14="http://schemas.microsoft.com/office/powerpoint/2010/main" val="416958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defTabSz="921807">
              <a:defRPr/>
            </a:pPr>
            <a:endParaRPr lang="en-US" dirty="0"/>
          </a:p>
          <a:p>
            <a:endParaRPr lang="en-US" dirty="0"/>
          </a:p>
        </p:txBody>
      </p:sp>
    </p:spTree>
    <p:extLst>
      <p:ext uri="{BB962C8B-B14F-4D97-AF65-F5344CB8AC3E}">
        <p14:creationId xmlns:p14="http://schemas.microsoft.com/office/powerpoint/2010/main" val="298337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13</a:t>
            </a:fld>
            <a:endParaRPr lang="en-US" dirty="0"/>
          </a:p>
        </p:txBody>
      </p:sp>
    </p:spTree>
    <p:extLst>
      <p:ext uri="{BB962C8B-B14F-4D97-AF65-F5344CB8AC3E}">
        <p14:creationId xmlns:p14="http://schemas.microsoft.com/office/powerpoint/2010/main" val="201052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14</a:t>
            </a:fld>
            <a:endParaRPr lang="en-US" dirty="0"/>
          </a:p>
        </p:txBody>
      </p:sp>
    </p:spTree>
    <p:extLst>
      <p:ext uri="{BB962C8B-B14F-4D97-AF65-F5344CB8AC3E}">
        <p14:creationId xmlns:p14="http://schemas.microsoft.com/office/powerpoint/2010/main" val="331690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defTabSz="921807">
              <a:defRPr/>
            </a:pPr>
            <a:endParaRPr lang="en-US" dirty="0"/>
          </a:p>
          <a:p>
            <a:endParaRPr lang="en-US" dirty="0"/>
          </a:p>
        </p:txBody>
      </p:sp>
    </p:spTree>
    <p:extLst>
      <p:ext uri="{BB962C8B-B14F-4D97-AF65-F5344CB8AC3E}">
        <p14:creationId xmlns:p14="http://schemas.microsoft.com/office/powerpoint/2010/main" val="198081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16</a:t>
            </a:fld>
            <a:endParaRPr lang="en-US" dirty="0"/>
          </a:p>
        </p:txBody>
      </p:sp>
    </p:spTree>
    <p:extLst>
      <p:ext uri="{BB962C8B-B14F-4D97-AF65-F5344CB8AC3E}">
        <p14:creationId xmlns:p14="http://schemas.microsoft.com/office/powerpoint/2010/main" val="251603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17</a:t>
            </a:fld>
            <a:endParaRPr lang="en-US" dirty="0"/>
          </a:p>
        </p:txBody>
      </p:sp>
    </p:spTree>
    <p:extLst>
      <p:ext uri="{BB962C8B-B14F-4D97-AF65-F5344CB8AC3E}">
        <p14:creationId xmlns:p14="http://schemas.microsoft.com/office/powerpoint/2010/main" val="44363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18</a:t>
            </a:fld>
            <a:endParaRPr lang="en-US" dirty="0"/>
          </a:p>
        </p:txBody>
      </p:sp>
    </p:spTree>
    <p:extLst>
      <p:ext uri="{BB962C8B-B14F-4D97-AF65-F5344CB8AC3E}">
        <p14:creationId xmlns:p14="http://schemas.microsoft.com/office/powerpoint/2010/main" val="426162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defTabSz="921807">
              <a:defRPr/>
            </a:pPr>
            <a:endParaRPr lang="en-US" dirty="0"/>
          </a:p>
          <a:p>
            <a:endParaRPr lang="en-US" dirty="0"/>
          </a:p>
        </p:txBody>
      </p:sp>
    </p:spTree>
    <p:extLst>
      <p:ext uri="{BB962C8B-B14F-4D97-AF65-F5344CB8AC3E}">
        <p14:creationId xmlns:p14="http://schemas.microsoft.com/office/powerpoint/2010/main" val="179591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20</a:t>
            </a:fld>
            <a:endParaRPr lang="en-US" dirty="0"/>
          </a:p>
        </p:txBody>
      </p:sp>
    </p:spTree>
    <p:extLst>
      <p:ext uri="{BB962C8B-B14F-4D97-AF65-F5344CB8AC3E}">
        <p14:creationId xmlns:p14="http://schemas.microsoft.com/office/powerpoint/2010/main" val="3984910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B1554-E27C-4106-B32B-27B1097D568B}" type="slidenum">
              <a:rPr lang="en-US" smtClean="0"/>
              <a:t>21</a:t>
            </a:fld>
            <a:endParaRPr lang="en-US"/>
          </a:p>
        </p:txBody>
      </p:sp>
    </p:spTree>
    <p:extLst>
      <p:ext uri="{BB962C8B-B14F-4D97-AF65-F5344CB8AC3E}">
        <p14:creationId xmlns:p14="http://schemas.microsoft.com/office/powerpoint/2010/main" val="113055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defTabSz="921807">
              <a:defRPr/>
            </a:pPr>
            <a:endParaRPr lang="en-US" dirty="0"/>
          </a:p>
          <a:p>
            <a:endParaRPr lang="en-US" dirty="0"/>
          </a:p>
        </p:txBody>
      </p:sp>
    </p:spTree>
    <p:extLst>
      <p:ext uri="{BB962C8B-B14F-4D97-AF65-F5344CB8AC3E}">
        <p14:creationId xmlns:p14="http://schemas.microsoft.com/office/powerpoint/2010/main" val="3139195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FBE8A-5BFC-44DC-94E6-17AD7EFB0D78}" type="slidenum">
              <a:rPr lang="en-US" smtClean="0"/>
              <a:pPr/>
              <a:t>22</a:t>
            </a:fld>
            <a:endParaRPr lang="en-US" dirty="0"/>
          </a:p>
        </p:txBody>
      </p:sp>
    </p:spTree>
    <p:extLst>
      <p:ext uri="{BB962C8B-B14F-4D97-AF65-F5344CB8AC3E}">
        <p14:creationId xmlns:p14="http://schemas.microsoft.com/office/powerpoint/2010/main" val="127728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23</a:t>
            </a:fld>
            <a:endParaRPr lang="en-US" dirty="0"/>
          </a:p>
        </p:txBody>
      </p:sp>
    </p:spTree>
    <p:extLst>
      <p:ext uri="{BB962C8B-B14F-4D97-AF65-F5344CB8AC3E}">
        <p14:creationId xmlns:p14="http://schemas.microsoft.com/office/powerpoint/2010/main" val="271940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24</a:t>
            </a:fld>
            <a:endParaRPr lang="en-US" dirty="0"/>
          </a:p>
        </p:txBody>
      </p:sp>
    </p:spTree>
    <p:extLst>
      <p:ext uri="{BB962C8B-B14F-4D97-AF65-F5344CB8AC3E}">
        <p14:creationId xmlns:p14="http://schemas.microsoft.com/office/powerpoint/2010/main" val="2077848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defTabSz="921807">
              <a:defRPr/>
            </a:pPr>
            <a:endParaRPr lang="en-US" dirty="0"/>
          </a:p>
          <a:p>
            <a:endParaRPr lang="en-US" dirty="0"/>
          </a:p>
        </p:txBody>
      </p:sp>
    </p:spTree>
    <p:extLst>
      <p:ext uri="{BB962C8B-B14F-4D97-AF65-F5344CB8AC3E}">
        <p14:creationId xmlns:p14="http://schemas.microsoft.com/office/powerpoint/2010/main" val="67435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defTabSz="921807">
              <a:defRPr/>
            </a:pPr>
            <a:endParaRPr lang="en-US" dirty="0"/>
          </a:p>
          <a:p>
            <a:endParaRPr lang="en-US" dirty="0"/>
          </a:p>
        </p:txBody>
      </p:sp>
    </p:spTree>
    <p:extLst>
      <p:ext uri="{BB962C8B-B14F-4D97-AF65-F5344CB8AC3E}">
        <p14:creationId xmlns:p14="http://schemas.microsoft.com/office/powerpoint/2010/main" val="118567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5</a:t>
            </a:fld>
            <a:endParaRPr lang="en-US" dirty="0"/>
          </a:p>
        </p:txBody>
      </p:sp>
    </p:spTree>
    <p:extLst>
      <p:ext uri="{BB962C8B-B14F-4D97-AF65-F5344CB8AC3E}">
        <p14:creationId xmlns:p14="http://schemas.microsoft.com/office/powerpoint/2010/main" val="372560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6</a:t>
            </a:fld>
            <a:endParaRPr lang="en-US" dirty="0"/>
          </a:p>
        </p:txBody>
      </p:sp>
    </p:spTree>
    <p:extLst>
      <p:ext uri="{BB962C8B-B14F-4D97-AF65-F5344CB8AC3E}">
        <p14:creationId xmlns:p14="http://schemas.microsoft.com/office/powerpoint/2010/main" val="80161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7</a:t>
            </a:fld>
            <a:endParaRPr lang="en-US" dirty="0"/>
          </a:p>
        </p:txBody>
      </p:sp>
    </p:spTree>
    <p:extLst>
      <p:ext uri="{BB962C8B-B14F-4D97-AF65-F5344CB8AC3E}">
        <p14:creationId xmlns:p14="http://schemas.microsoft.com/office/powerpoint/2010/main" val="84313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defTabSz="921807">
              <a:defRPr/>
            </a:pPr>
            <a:endParaRPr lang="en-US" dirty="0"/>
          </a:p>
          <a:p>
            <a:endParaRPr lang="en-US" dirty="0"/>
          </a:p>
        </p:txBody>
      </p:sp>
    </p:spTree>
    <p:extLst>
      <p:ext uri="{BB962C8B-B14F-4D97-AF65-F5344CB8AC3E}">
        <p14:creationId xmlns:p14="http://schemas.microsoft.com/office/powerpoint/2010/main" val="369181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9</a:t>
            </a:fld>
            <a:endParaRPr lang="en-US" dirty="0"/>
          </a:p>
        </p:txBody>
      </p:sp>
    </p:spTree>
    <p:extLst>
      <p:ext uri="{BB962C8B-B14F-4D97-AF65-F5344CB8AC3E}">
        <p14:creationId xmlns:p14="http://schemas.microsoft.com/office/powerpoint/2010/main" val="391099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10</a:t>
            </a:fld>
            <a:endParaRPr lang="en-US" dirty="0"/>
          </a:p>
        </p:txBody>
      </p:sp>
    </p:spTree>
    <p:extLst>
      <p:ext uri="{BB962C8B-B14F-4D97-AF65-F5344CB8AC3E}">
        <p14:creationId xmlns:p14="http://schemas.microsoft.com/office/powerpoint/2010/main" val="397149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EFFBE8A-5BFC-44DC-94E6-17AD7EFB0D78}" type="slidenum">
              <a:rPr lang="en-US" smtClean="0"/>
              <a:pPr/>
              <a:t>11</a:t>
            </a:fld>
            <a:endParaRPr lang="en-US" dirty="0"/>
          </a:p>
        </p:txBody>
      </p:sp>
    </p:spTree>
    <p:extLst>
      <p:ext uri="{BB962C8B-B14F-4D97-AF65-F5344CB8AC3E}">
        <p14:creationId xmlns:p14="http://schemas.microsoft.com/office/powerpoint/2010/main" val="180180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3AB269-6EDC-46BC-B182-80C1BD6A98FD}" type="datetime4">
              <a:rPr lang="en-US" smtClean="0"/>
              <a:t>February 14, 2019</a:t>
            </a:fld>
            <a:endParaRPr lang="en-US"/>
          </a:p>
        </p:txBody>
      </p:sp>
      <p:sp>
        <p:nvSpPr>
          <p:cNvPr id="5" name="Footer Placeholder 4"/>
          <p:cNvSpPr>
            <a:spLocks noGrp="1"/>
          </p:cNvSpPr>
          <p:nvPr>
            <p:ph type="ftr" sz="quarter" idx="11"/>
          </p:nvPr>
        </p:nvSpPr>
        <p:spPr/>
        <p:txBody>
          <a:bodyPr/>
          <a:lstStyle/>
          <a:p>
            <a:r>
              <a:rPr lang="en-US" smtClean="0"/>
              <a:t>Pitney Bowes |</a:t>
            </a:r>
            <a:endParaRPr lang="en-US"/>
          </a:p>
        </p:txBody>
      </p:sp>
      <p:sp>
        <p:nvSpPr>
          <p:cNvPr id="6" name="Slide Number Placeholder 5"/>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26844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52F91-84A3-44A5-99A7-CAD5FCD50D18}" type="datetime4">
              <a:rPr lang="en-US" smtClean="0"/>
              <a:t>February 14, 2019</a:t>
            </a:fld>
            <a:endParaRPr lang="en-US"/>
          </a:p>
        </p:txBody>
      </p:sp>
      <p:sp>
        <p:nvSpPr>
          <p:cNvPr id="5" name="Footer Placeholder 4"/>
          <p:cNvSpPr>
            <a:spLocks noGrp="1"/>
          </p:cNvSpPr>
          <p:nvPr>
            <p:ph type="ftr" sz="quarter" idx="11"/>
          </p:nvPr>
        </p:nvSpPr>
        <p:spPr/>
        <p:txBody>
          <a:bodyPr/>
          <a:lstStyle/>
          <a:p>
            <a:r>
              <a:rPr lang="en-US" smtClean="0"/>
              <a:t>Pitney Bowes |</a:t>
            </a:r>
            <a:endParaRPr lang="en-US"/>
          </a:p>
        </p:txBody>
      </p:sp>
      <p:sp>
        <p:nvSpPr>
          <p:cNvPr id="6" name="Slide Number Placeholder 5"/>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31183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91158-8BFA-4991-B31B-9CF15AA11FFE}" type="datetime4">
              <a:rPr lang="en-US" smtClean="0"/>
              <a:t>February 14, 2019</a:t>
            </a:fld>
            <a:endParaRPr lang="en-US"/>
          </a:p>
        </p:txBody>
      </p:sp>
      <p:sp>
        <p:nvSpPr>
          <p:cNvPr id="5" name="Footer Placeholder 4"/>
          <p:cNvSpPr>
            <a:spLocks noGrp="1"/>
          </p:cNvSpPr>
          <p:nvPr>
            <p:ph type="ftr" sz="quarter" idx="11"/>
          </p:nvPr>
        </p:nvSpPr>
        <p:spPr/>
        <p:txBody>
          <a:bodyPr/>
          <a:lstStyle/>
          <a:p>
            <a:r>
              <a:rPr lang="en-US" smtClean="0"/>
              <a:t>Pitney Bowes |</a:t>
            </a:r>
            <a:endParaRPr lang="en-US"/>
          </a:p>
        </p:txBody>
      </p:sp>
      <p:sp>
        <p:nvSpPr>
          <p:cNvPr id="6" name="Slide Number Placeholder 5"/>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100313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Impact Blue Gradient Backgroun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E4BF83-FBFE-E94A-9479-BB4008714C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10" name="Title 1"/>
          <p:cNvSpPr>
            <a:spLocks noGrp="1"/>
          </p:cNvSpPr>
          <p:nvPr>
            <p:ph type="title"/>
          </p:nvPr>
        </p:nvSpPr>
        <p:spPr>
          <a:xfrm>
            <a:off x="426720" y="2057400"/>
            <a:ext cx="8461248" cy="938462"/>
          </a:xfrm>
        </p:spPr>
        <p:txBody>
          <a:bodyPr anchor="t">
            <a:noAutofit/>
          </a:bodyPr>
          <a:lstStyle>
            <a:lvl1pPr algn="l">
              <a:defRPr sz="3600">
                <a:solidFill>
                  <a:schemeClr val="bg1"/>
                </a:solidFill>
              </a:defRPr>
            </a:lvl1pPr>
          </a:lstStyle>
          <a:p>
            <a:r>
              <a:rPr lang="en-US" dirty="0"/>
              <a:t>Click to edit Master title style</a:t>
            </a:r>
          </a:p>
        </p:txBody>
      </p:sp>
      <p:sp>
        <p:nvSpPr>
          <p:cNvPr id="11" name="Subtitle 2">
            <a:extLst>
              <a:ext uri="{FF2B5EF4-FFF2-40B4-BE49-F238E27FC236}">
                <a16:creationId xmlns:a16="http://schemas.microsoft.com/office/drawing/2014/main" id="{C7C5C37F-5BA4-4988-9AF3-12B3CEED8AF7}"/>
              </a:ext>
            </a:extLst>
          </p:cNvPr>
          <p:cNvSpPr>
            <a:spLocks noGrp="1"/>
          </p:cNvSpPr>
          <p:nvPr>
            <p:ph type="subTitle" idx="1"/>
          </p:nvPr>
        </p:nvSpPr>
        <p:spPr>
          <a:xfrm>
            <a:off x="426720" y="3703638"/>
            <a:ext cx="4778735" cy="822253"/>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8640" y="1241739"/>
            <a:ext cx="2606333" cy="631432"/>
          </a:xfrm>
          <a:prstGeom prst="rect">
            <a:avLst/>
          </a:prstGeom>
        </p:spPr>
      </p:pic>
    </p:spTree>
    <p:extLst>
      <p:ext uri="{BB962C8B-B14F-4D97-AF65-F5344CB8AC3E}">
        <p14:creationId xmlns:p14="http://schemas.microsoft.com/office/powerpoint/2010/main" val="118322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Impact Blue Gradient Backgroun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86BE79-0011-4744-8515-08A23E5F7152}"/>
              </a:ext>
            </a:extLst>
          </p:cNvPr>
          <p:cNvSpPr>
            <a:spLocks noGrp="1"/>
          </p:cNvSpPr>
          <p:nvPr>
            <p:ph type="ctrTitle"/>
          </p:nvPr>
        </p:nvSpPr>
        <p:spPr>
          <a:xfrm>
            <a:off x="1524000" y="1122363"/>
            <a:ext cx="9144000" cy="2387600"/>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2030B0AC-913D-48D0-B3E7-DA113CD888D3}"/>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6563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F00EF-4915-43F2-B49D-3DF0708AC864}" type="datetime4">
              <a:rPr lang="en-US" smtClean="0"/>
              <a:t>February 14, 2019</a:t>
            </a:fld>
            <a:endParaRPr lang="en-US"/>
          </a:p>
        </p:txBody>
      </p:sp>
      <p:sp>
        <p:nvSpPr>
          <p:cNvPr id="5" name="Footer Placeholder 4"/>
          <p:cNvSpPr>
            <a:spLocks noGrp="1"/>
          </p:cNvSpPr>
          <p:nvPr>
            <p:ph type="ftr" sz="quarter" idx="11"/>
          </p:nvPr>
        </p:nvSpPr>
        <p:spPr/>
        <p:txBody>
          <a:bodyPr/>
          <a:lstStyle/>
          <a:p>
            <a:r>
              <a:rPr lang="en-US" smtClean="0"/>
              <a:t>Pitney Bowes |</a:t>
            </a:r>
            <a:endParaRPr lang="en-US"/>
          </a:p>
        </p:txBody>
      </p:sp>
      <p:sp>
        <p:nvSpPr>
          <p:cNvPr id="6" name="Slide Number Placeholder 5"/>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26055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C5DE1-B797-4F02-B484-CBDB638EA5AB}" type="datetime4">
              <a:rPr lang="en-US" smtClean="0"/>
              <a:t>February 14, 2019</a:t>
            </a:fld>
            <a:endParaRPr lang="en-US"/>
          </a:p>
        </p:txBody>
      </p:sp>
      <p:sp>
        <p:nvSpPr>
          <p:cNvPr id="5" name="Footer Placeholder 4"/>
          <p:cNvSpPr>
            <a:spLocks noGrp="1"/>
          </p:cNvSpPr>
          <p:nvPr>
            <p:ph type="ftr" sz="quarter" idx="11"/>
          </p:nvPr>
        </p:nvSpPr>
        <p:spPr/>
        <p:txBody>
          <a:bodyPr/>
          <a:lstStyle/>
          <a:p>
            <a:r>
              <a:rPr lang="en-US" smtClean="0"/>
              <a:t>Pitney Bowes |</a:t>
            </a:r>
            <a:endParaRPr lang="en-US"/>
          </a:p>
        </p:txBody>
      </p:sp>
      <p:sp>
        <p:nvSpPr>
          <p:cNvPr id="6" name="Slide Number Placeholder 5"/>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170032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61B23-110B-48C9-9D3D-3FFD9170DD46}" type="datetime4">
              <a:rPr lang="en-US" smtClean="0"/>
              <a:t>February 14, 2019</a:t>
            </a:fld>
            <a:endParaRPr lang="en-US"/>
          </a:p>
        </p:txBody>
      </p:sp>
      <p:sp>
        <p:nvSpPr>
          <p:cNvPr id="6" name="Footer Placeholder 5"/>
          <p:cNvSpPr>
            <a:spLocks noGrp="1"/>
          </p:cNvSpPr>
          <p:nvPr>
            <p:ph type="ftr" sz="quarter" idx="11"/>
          </p:nvPr>
        </p:nvSpPr>
        <p:spPr/>
        <p:txBody>
          <a:bodyPr/>
          <a:lstStyle/>
          <a:p>
            <a:r>
              <a:rPr lang="en-US" smtClean="0"/>
              <a:t>Pitney Bowes |</a:t>
            </a:r>
            <a:endParaRPr lang="en-US"/>
          </a:p>
        </p:txBody>
      </p:sp>
      <p:sp>
        <p:nvSpPr>
          <p:cNvPr id="7" name="Slide Number Placeholder 6"/>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18080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25A6E0-2CDE-487F-90B8-993875CA1B79}" type="datetime4">
              <a:rPr lang="en-US" smtClean="0"/>
              <a:t>February 14, 2019</a:t>
            </a:fld>
            <a:endParaRPr lang="en-US"/>
          </a:p>
        </p:txBody>
      </p:sp>
      <p:sp>
        <p:nvSpPr>
          <p:cNvPr id="8" name="Footer Placeholder 7"/>
          <p:cNvSpPr>
            <a:spLocks noGrp="1"/>
          </p:cNvSpPr>
          <p:nvPr>
            <p:ph type="ftr" sz="quarter" idx="11"/>
          </p:nvPr>
        </p:nvSpPr>
        <p:spPr/>
        <p:txBody>
          <a:bodyPr/>
          <a:lstStyle/>
          <a:p>
            <a:r>
              <a:rPr lang="en-US" smtClean="0"/>
              <a:t>Pitney Bowes |</a:t>
            </a:r>
            <a:endParaRPr lang="en-US"/>
          </a:p>
        </p:txBody>
      </p:sp>
      <p:sp>
        <p:nvSpPr>
          <p:cNvPr id="9" name="Slide Number Placeholder 8"/>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111289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B966E0-47C1-44A7-9550-5873D5D06CE7}" type="datetime4">
              <a:rPr lang="en-US" smtClean="0"/>
              <a:t>February 14, 2019</a:t>
            </a:fld>
            <a:endParaRPr lang="en-US"/>
          </a:p>
        </p:txBody>
      </p:sp>
      <p:sp>
        <p:nvSpPr>
          <p:cNvPr id="4" name="Footer Placeholder 3"/>
          <p:cNvSpPr>
            <a:spLocks noGrp="1"/>
          </p:cNvSpPr>
          <p:nvPr>
            <p:ph type="ftr" sz="quarter" idx="11"/>
          </p:nvPr>
        </p:nvSpPr>
        <p:spPr/>
        <p:txBody>
          <a:bodyPr/>
          <a:lstStyle/>
          <a:p>
            <a:r>
              <a:rPr lang="en-US" smtClean="0"/>
              <a:t>Pitney Bowes |</a:t>
            </a:r>
            <a:endParaRPr lang="en-US"/>
          </a:p>
        </p:txBody>
      </p:sp>
      <p:sp>
        <p:nvSpPr>
          <p:cNvPr id="5" name="Slide Number Placeholder 4"/>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290097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248F-053D-4BA8-BB3E-8F29AA7B2FAF}" type="datetime4">
              <a:rPr lang="en-US" smtClean="0"/>
              <a:t>February 14, 2019</a:t>
            </a:fld>
            <a:endParaRPr lang="en-US"/>
          </a:p>
        </p:txBody>
      </p:sp>
      <p:sp>
        <p:nvSpPr>
          <p:cNvPr id="3" name="Footer Placeholder 2"/>
          <p:cNvSpPr>
            <a:spLocks noGrp="1"/>
          </p:cNvSpPr>
          <p:nvPr>
            <p:ph type="ftr" sz="quarter" idx="11"/>
          </p:nvPr>
        </p:nvSpPr>
        <p:spPr/>
        <p:txBody>
          <a:bodyPr/>
          <a:lstStyle/>
          <a:p>
            <a:r>
              <a:rPr lang="en-US" smtClean="0"/>
              <a:t>Pitney Bowes |</a:t>
            </a:r>
            <a:endParaRPr lang="en-US"/>
          </a:p>
        </p:txBody>
      </p:sp>
      <p:sp>
        <p:nvSpPr>
          <p:cNvPr id="4" name="Slide Number Placeholder 3"/>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6885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DFCE79-7DAC-4958-8FB8-560497360E93}" type="datetime4">
              <a:rPr lang="en-US" smtClean="0"/>
              <a:t>February 14, 2019</a:t>
            </a:fld>
            <a:endParaRPr lang="en-US"/>
          </a:p>
        </p:txBody>
      </p:sp>
      <p:sp>
        <p:nvSpPr>
          <p:cNvPr id="6" name="Footer Placeholder 5"/>
          <p:cNvSpPr>
            <a:spLocks noGrp="1"/>
          </p:cNvSpPr>
          <p:nvPr>
            <p:ph type="ftr" sz="quarter" idx="11"/>
          </p:nvPr>
        </p:nvSpPr>
        <p:spPr/>
        <p:txBody>
          <a:bodyPr/>
          <a:lstStyle/>
          <a:p>
            <a:r>
              <a:rPr lang="en-US" smtClean="0"/>
              <a:t>Pitney Bowes |</a:t>
            </a:r>
            <a:endParaRPr lang="en-US"/>
          </a:p>
        </p:txBody>
      </p:sp>
      <p:sp>
        <p:nvSpPr>
          <p:cNvPr id="7" name="Slide Number Placeholder 6"/>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185427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0F7C8B-8325-412A-BC14-71AB7F2FF0EE}" type="datetime4">
              <a:rPr lang="en-US" smtClean="0"/>
              <a:t>February 14, 2019</a:t>
            </a:fld>
            <a:endParaRPr lang="en-US"/>
          </a:p>
        </p:txBody>
      </p:sp>
      <p:sp>
        <p:nvSpPr>
          <p:cNvPr id="6" name="Footer Placeholder 5"/>
          <p:cNvSpPr>
            <a:spLocks noGrp="1"/>
          </p:cNvSpPr>
          <p:nvPr>
            <p:ph type="ftr" sz="quarter" idx="11"/>
          </p:nvPr>
        </p:nvSpPr>
        <p:spPr/>
        <p:txBody>
          <a:bodyPr/>
          <a:lstStyle/>
          <a:p>
            <a:r>
              <a:rPr lang="en-US" smtClean="0"/>
              <a:t>Pitney Bowes |</a:t>
            </a:r>
            <a:endParaRPr lang="en-US"/>
          </a:p>
        </p:txBody>
      </p:sp>
      <p:sp>
        <p:nvSpPr>
          <p:cNvPr id="7" name="Slide Number Placeholder 6"/>
          <p:cNvSpPr>
            <a:spLocks noGrp="1"/>
          </p:cNvSpPr>
          <p:nvPr>
            <p:ph type="sldNum" sz="quarter" idx="12"/>
          </p:nvPr>
        </p:nvSpPr>
        <p:spPr/>
        <p:txBody>
          <a:bodyPr/>
          <a:lstStyle/>
          <a:p>
            <a:fld id="{0FD47760-9660-4846-BDD6-729112244396}" type="slidenum">
              <a:rPr lang="en-US" smtClean="0"/>
              <a:t>‹#›</a:t>
            </a:fld>
            <a:endParaRPr lang="en-US"/>
          </a:p>
        </p:txBody>
      </p:sp>
    </p:spTree>
    <p:extLst>
      <p:ext uri="{BB962C8B-B14F-4D97-AF65-F5344CB8AC3E}">
        <p14:creationId xmlns:p14="http://schemas.microsoft.com/office/powerpoint/2010/main" val="217307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36565-EBF7-4633-92E5-B324411681B1}" type="datetime4">
              <a:rPr lang="en-US" smtClean="0"/>
              <a:t>February 14, 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Pitney Bowes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47760-9660-4846-BDD6-729112244396}" type="slidenum">
              <a:rPr lang="en-US" smtClean="0"/>
              <a:t>‹#›</a:t>
            </a:fld>
            <a:endParaRPr lang="en-US"/>
          </a:p>
        </p:txBody>
      </p:sp>
    </p:spTree>
    <p:extLst>
      <p:ext uri="{BB962C8B-B14F-4D97-AF65-F5344CB8AC3E}">
        <p14:creationId xmlns:p14="http://schemas.microsoft.com/office/powerpoint/2010/main" val="56715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ideo" Target="https://www.youtube.com/embed/oF9CY7K_Eec" TargetMode="Externa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91440" bIns="45720" rtlCol="0" anchor="t">
            <a:noAutofit/>
          </a:bodyPr>
          <a:lstStyle/>
          <a:p>
            <a:r>
              <a:rPr lang="en-US" dirty="0" smtClean="0">
                <a:latin typeface="Precision Sans" panose="020B0603020204020204"/>
              </a:rPr>
              <a:t>Spectrum Enterprise Connectors</a:t>
            </a:r>
            <a:r>
              <a:rPr lang="en-US" dirty="0">
                <a:latin typeface="Precision Sans" panose="020B0603020204020204"/>
              </a:rPr>
              <a:t/>
            </a:r>
            <a:br>
              <a:rPr lang="en-US" dirty="0">
                <a:latin typeface="Precision Sans" panose="020B0603020204020204"/>
              </a:rPr>
            </a:br>
            <a:r>
              <a:rPr lang="en-US" dirty="0">
                <a:latin typeface="Precision Sans" panose="020B0603020204020204"/>
              </a:rPr>
              <a:t/>
            </a:r>
            <a:br>
              <a:rPr lang="en-US" dirty="0">
                <a:latin typeface="Precision Sans" panose="020B0603020204020204"/>
              </a:rPr>
            </a:br>
            <a:r>
              <a:rPr lang="en-US" dirty="0" smtClean="0">
                <a:latin typeface="Precision Sans" panose="020B0603020204020204"/>
              </a:rPr>
              <a:t/>
            </a:r>
            <a:br>
              <a:rPr lang="en-US" dirty="0" smtClean="0">
                <a:latin typeface="Precision Sans" panose="020B0603020204020204"/>
              </a:rPr>
            </a:br>
            <a:r>
              <a:rPr lang="en-US" dirty="0" smtClean="0">
                <a:latin typeface="Precision Sans" panose="020B0603020204020204"/>
              </a:rPr>
              <a:t/>
            </a:r>
            <a:br>
              <a:rPr lang="en-US" dirty="0" smtClean="0">
                <a:latin typeface="Precision Sans" panose="020B0603020204020204"/>
              </a:rPr>
            </a:br>
            <a:r>
              <a:rPr lang="en-US" sz="2800" dirty="0" smtClean="0">
                <a:latin typeface="Precision Sans" panose="020B0603020204020204"/>
              </a:rPr>
              <a:t>Himanshu Verma</a:t>
            </a:r>
            <a:r>
              <a:rPr lang="en-US" sz="2800" dirty="0">
                <a:latin typeface="Precision Sans" panose="020B0603020204020204"/>
              </a:rPr>
              <a:t/>
            </a:r>
            <a:br>
              <a:rPr lang="en-US" sz="2800" dirty="0">
                <a:latin typeface="Precision Sans" panose="020B0603020204020204"/>
              </a:rPr>
            </a:br>
            <a:r>
              <a:rPr lang="en-US" sz="2000" dirty="0" smtClean="0">
                <a:latin typeface="Precision Sans" panose="020B0603020204020204"/>
              </a:rPr>
              <a:t>CIM Product Management</a:t>
            </a:r>
            <a:br>
              <a:rPr lang="en-US" sz="2000" dirty="0" smtClean="0">
                <a:latin typeface="Precision Sans" panose="020B0603020204020204"/>
              </a:rPr>
            </a:br>
            <a:endParaRPr lang="en-US" sz="2800" dirty="0">
              <a:latin typeface="Precision Sans" panose="020B0603020204020204"/>
            </a:endParaRPr>
          </a:p>
        </p:txBody>
      </p:sp>
      <p:sp>
        <p:nvSpPr>
          <p:cNvPr id="3" name="Subtitle 6"/>
          <p:cNvSpPr txBox="1">
            <a:spLocks/>
          </p:cNvSpPr>
          <p:nvPr/>
        </p:nvSpPr>
        <p:spPr>
          <a:xfrm>
            <a:off x="426720" y="4746264"/>
            <a:ext cx="4778735" cy="384896"/>
          </a:xfrm>
          <a:prstGeom prst="rect">
            <a:avLst/>
          </a:prstGeom>
        </p:spPr>
        <p:txBody>
          <a:bodyPr vert="horz" lIns="0" tIns="45720" rIns="91440" bIns="45720" rtlCol="0">
            <a:noAutofit/>
          </a:bodyPr>
          <a:lstStyle>
            <a:defPPr>
              <a:defRPr lang="en-US"/>
            </a:defPPr>
            <a:lvl1pPr indent="0">
              <a:lnSpc>
                <a:spcPct val="90000"/>
              </a:lnSpc>
              <a:spcBef>
                <a:spcPts val="1000"/>
              </a:spcBef>
              <a:buFont typeface="Arial" panose="020B0604020202020204" pitchFamily="34" charset="0"/>
              <a:buNone/>
              <a:defRPr sz="1400">
                <a:solidFill>
                  <a:schemeClr val="bg1"/>
                </a:solidFill>
                <a:latin typeface="Precision Sans" panose="020B0603020204020204" pitchFamily="34" charset="0"/>
                <a:cs typeface="Precision Sans"/>
              </a:defRPr>
            </a:lvl1pPr>
            <a:lvl2pPr indent="0" algn="ctr">
              <a:lnSpc>
                <a:spcPct val="90000"/>
              </a:lnSpc>
              <a:spcBef>
                <a:spcPts val="500"/>
              </a:spcBef>
              <a:buFont typeface="Arial" panose="020B0604020202020204" pitchFamily="34" charset="0"/>
              <a:buNone/>
              <a:defRPr sz="2000">
                <a:latin typeface="Precision Sans"/>
                <a:cs typeface="Precision Sans"/>
              </a:defRPr>
            </a:lvl2pPr>
            <a:lvl3pPr indent="0" algn="ctr">
              <a:lnSpc>
                <a:spcPct val="90000"/>
              </a:lnSpc>
              <a:spcBef>
                <a:spcPts val="500"/>
              </a:spcBef>
              <a:buFont typeface="Arial" panose="020B0604020202020204" pitchFamily="34" charset="0"/>
              <a:buNone/>
              <a:defRPr>
                <a:latin typeface="Precision Sans"/>
                <a:cs typeface="Precision Sans"/>
              </a:defRPr>
            </a:lvl3pPr>
            <a:lvl4pPr indent="0" algn="ctr">
              <a:lnSpc>
                <a:spcPct val="90000"/>
              </a:lnSpc>
              <a:spcBef>
                <a:spcPts val="500"/>
              </a:spcBef>
              <a:buFont typeface="Arial" panose="020B0604020202020204" pitchFamily="34" charset="0"/>
              <a:buNone/>
              <a:defRPr sz="1600">
                <a:latin typeface="Precision Sans"/>
                <a:cs typeface="Precision Sans"/>
              </a:defRPr>
            </a:lvl4pPr>
            <a:lvl5pPr indent="0" algn="ctr">
              <a:lnSpc>
                <a:spcPct val="90000"/>
              </a:lnSpc>
              <a:spcBef>
                <a:spcPts val="500"/>
              </a:spcBef>
              <a:buFont typeface="Arial" panose="020B0604020202020204" pitchFamily="34" charset="0"/>
              <a:buNone/>
              <a:defRPr sz="1600">
                <a:latin typeface="Precision Sans"/>
                <a:cs typeface="Precision Sans"/>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smtClean="0"/>
              <a:t>Jan 3</a:t>
            </a:r>
            <a:r>
              <a:rPr lang="en-US" dirty="0" smtClean="0"/>
              <a:t>, </a:t>
            </a:r>
            <a:r>
              <a:rPr lang="en-US" dirty="0" smtClean="0"/>
              <a:t>2019</a:t>
            </a:r>
            <a:endParaRPr lang="en-US" dirty="0"/>
          </a:p>
        </p:txBody>
      </p:sp>
    </p:spTree>
    <p:extLst>
      <p:ext uri="{BB962C8B-B14F-4D97-AF65-F5344CB8AC3E}">
        <p14:creationId xmlns:p14="http://schemas.microsoft.com/office/powerpoint/2010/main" val="95055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a:t>
            </a:r>
            <a:r>
              <a:rPr lang="en-US" sz="3600" b="1" dirty="0" smtClean="0"/>
              <a:t>NetSuite</a:t>
            </a:r>
            <a:r>
              <a:rPr lang="en-US" sz="3600" b="1" dirty="0" smtClean="0"/>
              <a:t/>
            </a:r>
            <a:br>
              <a:rPr lang="en-US" sz="3600" b="1" dirty="0" smtClean="0"/>
            </a:br>
            <a:r>
              <a:rPr lang="en-US" sz="2400" b="1" dirty="0"/>
              <a:t>Real-time </a:t>
            </a:r>
            <a:r>
              <a:rPr lang="en-US" sz="2400" b="1" dirty="0" smtClean="0"/>
              <a:t>Address Validation view</a:t>
            </a:r>
            <a:endParaRPr lang="en-US" sz="2400" b="1" dirty="0"/>
          </a:p>
        </p:txBody>
      </p:sp>
      <p:pic>
        <p:nvPicPr>
          <p:cNvPr id="5" name="Picture 4"/>
          <p:cNvPicPr>
            <a:picLocks noChangeAspect="1"/>
          </p:cNvPicPr>
          <p:nvPr/>
        </p:nvPicPr>
        <p:blipFill rotWithShape="1">
          <a:blip r:embed="rId4"/>
          <a:srcRect t="3924" b="4054"/>
          <a:stretch/>
        </p:blipFill>
        <p:spPr>
          <a:xfrm>
            <a:off x="811136" y="1133347"/>
            <a:ext cx="10381785" cy="5373825"/>
          </a:xfrm>
          <a:prstGeom prst="rect">
            <a:avLst/>
          </a:prstGeom>
        </p:spPr>
      </p:pic>
    </p:spTree>
    <p:extLst>
      <p:ext uri="{BB962C8B-B14F-4D97-AF65-F5344CB8AC3E}">
        <p14:creationId xmlns:p14="http://schemas.microsoft.com/office/powerpoint/2010/main" val="7271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a:t>
            </a:r>
            <a:r>
              <a:rPr lang="en-US" sz="3600" b="1" dirty="0" smtClean="0"/>
              <a:t>NetSuite</a:t>
            </a:r>
            <a:r>
              <a:rPr lang="en-US" sz="3600" b="1" dirty="0" smtClean="0"/>
              <a:t/>
            </a:r>
            <a:br>
              <a:rPr lang="en-US" sz="3600" b="1" dirty="0" smtClean="0"/>
            </a:br>
            <a:r>
              <a:rPr lang="en-US" sz="2400" b="1" dirty="0" smtClean="0"/>
              <a:t>Bulk </a:t>
            </a:r>
            <a:r>
              <a:rPr lang="en-US" sz="2400" b="1" dirty="0" smtClean="0"/>
              <a:t>Address Validation view</a:t>
            </a:r>
            <a:endParaRPr lang="en-US" sz="2400" b="1" dirty="0"/>
          </a:p>
        </p:txBody>
      </p:sp>
      <p:pic>
        <p:nvPicPr>
          <p:cNvPr id="6" name="Picture 5"/>
          <p:cNvPicPr>
            <a:picLocks noChangeAspect="1"/>
          </p:cNvPicPr>
          <p:nvPr/>
        </p:nvPicPr>
        <p:blipFill rotWithShape="1">
          <a:blip r:embed="rId4"/>
          <a:srcRect t="4185" b="4316"/>
          <a:stretch/>
        </p:blipFill>
        <p:spPr>
          <a:xfrm>
            <a:off x="811136" y="1148614"/>
            <a:ext cx="10381785" cy="5343291"/>
          </a:xfrm>
          <a:prstGeom prst="rect">
            <a:avLst/>
          </a:prstGeom>
        </p:spPr>
      </p:pic>
    </p:spTree>
    <p:extLst>
      <p:ext uri="{BB962C8B-B14F-4D97-AF65-F5344CB8AC3E}">
        <p14:creationId xmlns:p14="http://schemas.microsoft.com/office/powerpoint/2010/main" val="385949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1490546" y="2937551"/>
            <a:ext cx="9827941" cy="645662"/>
          </a:xfrm>
        </p:spPr>
        <p:txBody>
          <a:bodyPr>
            <a:noAutofit/>
          </a:bodyPr>
          <a:lstStyle/>
          <a:p>
            <a:r>
              <a:rPr lang="en-US" sz="4400" b="1" dirty="0"/>
              <a:t>Spectrum Data Quality </a:t>
            </a:r>
            <a:r>
              <a:rPr lang="en-US" sz="4400" b="1" dirty="0" smtClean="0"/>
              <a:t>Connector for SugarCRM</a:t>
            </a:r>
            <a:endParaRPr lang="en-US" sz="3200" dirty="0">
              <a:latin typeface="Precision Sans" panose="020B0603020204020204"/>
            </a:endParaRPr>
          </a:p>
        </p:txBody>
      </p:sp>
    </p:spTree>
    <p:extLst>
      <p:ext uri="{BB962C8B-B14F-4D97-AF65-F5344CB8AC3E}">
        <p14:creationId xmlns:p14="http://schemas.microsoft.com/office/powerpoint/2010/main" val="143919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a:t>
            </a:r>
            <a:r>
              <a:rPr lang="en-US" sz="3600" b="1" dirty="0" smtClean="0"/>
              <a:t>SugarCRM</a:t>
            </a:r>
            <a:r>
              <a:rPr lang="en-US" sz="3600" b="1" dirty="0" smtClean="0"/>
              <a:t/>
            </a:r>
            <a:br>
              <a:rPr lang="en-US" sz="3600" b="1" dirty="0" smtClean="0"/>
            </a:br>
            <a:r>
              <a:rPr lang="en-US" sz="2400" b="1" dirty="0" smtClean="0"/>
              <a:t>Real-time </a:t>
            </a:r>
            <a:r>
              <a:rPr lang="en-US" sz="2400" b="1" dirty="0" smtClean="0"/>
              <a:t>Address Validation view</a:t>
            </a:r>
            <a:endParaRPr lang="en-US" sz="2400" b="1" dirty="0"/>
          </a:p>
        </p:txBody>
      </p:sp>
      <p:pic>
        <p:nvPicPr>
          <p:cNvPr id="2" name="Picture 1"/>
          <p:cNvPicPr>
            <a:picLocks noChangeAspect="1"/>
          </p:cNvPicPr>
          <p:nvPr/>
        </p:nvPicPr>
        <p:blipFill>
          <a:blip r:embed="rId4"/>
          <a:stretch>
            <a:fillRect/>
          </a:stretch>
        </p:blipFill>
        <p:spPr>
          <a:xfrm>
            <a:off x="342119" y="1009920"/>
            <a:ext cx="11319820" cy="5620679"/>
          </a:xfrm>
          <a:prstGeom prst="rect">
            <a:avLst/>
          </a:prstGeom>
        </p:spPr>
      </p:pic>
    </p:spTree>
    <p:extLst>
      <p:ext uri="{BB962C8B-B14F-4D97-AF65-F5344CB8AC3E}">
        <p14:creationId xmlns:p14="http://schemas.microsoft.com/office/powerpoint/2010/main" val="151197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a:t>
            </a:r>
            <a:r>
              <a:rPr lang="en-US" sz="3600" b="1" dirty="0" smtClean="0"/>
              <a:t>SugarCRM</a:t>
            </a:r>
            <a:r>
              <a:rPr lang="en-US" sz="3600" b="1" dirty="0" smtClean="0"/>
              <a:t/>
            </a:r>
            <a:br>
              <a:rPr lang="en-US" sz="3600" b="1" dirty="0" smtClean="0"/>
            </a:br>
            <a:r>
              <a:rPr lang="en-US" sz="2400" b="1" dirty="0"/>
              <a:t>Real-time Deduplication </a:t>
            </a:r>
            <a:r>
              <a:rPr lang="en-US" sz="2400" b="1" dirty="0" smtClean="0"/>
              <a:t>&amp; Merging View</a:t>
            </a:r>
            <a:endParaRPr lang="en-US" sz="2400" b="1" dirty="0"/>
          </a:p>
        </p:txBody>
      </p:sp>
      <p:pic>
        <p:nvPicPr>
          <p:cNvPr id="3" name="Picture 2"/>
          <p:cNvPicPr>
            <a:picLocks noChangeAspect="1"/>
          </p:cNvPicPr>
          <p:nvPr/>
        </p:nvPicPr>
        <p:blipFill>
          <a:blip r:embed="rId4"/>
          <a:stretch>
            <a:fillRect/>
          </a:stretch>
        </p:blipFill>
        <p:spPr>
          <a:xfrm>
            <a:off x="342119" y="1025991"/>
            <a:ext cx="11319820" cy="5588537"/>
          </a:xfrm>
          <a:prstGeom prst="rect">
            <a:avLst/>
          </a:prstGeom>
        </p:spPr>
      </p:pic>
    </p:spTree>
    <p:extLst>
      <p:ext uri="{BB962C8B-B14F-4D97-AF65-F5344CB8AC3E}">
        <p14:creationId xmlns:p14="http://schemas.microsoft.com/office/powerpoint/2010/main" val="3574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1490546" y="2937551"/>
            <a:ext cx="9827941" cy="645662"/>
          </a:xfrm>
        </p:spPr>
        <p:txBody>
          <a:bodyPr>
            <a:noAutofit/>
          </a:bodyPr>
          <a:lstStyle/>
          <a:p>
            <a:r>
              <a:rPr lang="en-US" sz="4400" b="1" dirty="0"/>
              <a:t>Spectrum Data Quality Connector for SFDC </a:t>
            </a:r>
            <a:r>
              <a:rPr lang="en-US" sz="3200" b="1" dirty="0" smtClean="0"/>
              <a:t>Proof-of-concept</a:t>
            </a:r>
            <a:endParaRPr lang="en-US" sz="3200" dirty="0">
              <a:latin typeface="Precision Sans" panose="020B0603020204020204"/>
            </a:endParaRPr>
          </a:p>
        </p:txBody>
      </p:sp>
    </p:spTree>
    <p:extLst>
      <p:ext uri="{BB962C8B-B14F-4D97-AF65-F5344CB8AC3E}">
        <p14:creationId xmlns:p14="http://schemas.microsoft.com/office/powerpoint/2010/main" val="248737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pic>
        <p:nvPicPr>
          <p:cNvPr id="6" name="Picture 5"/>
          <p:cNvPicPr>
            <a:picLocks noChangeAspect="1"/>
          </p:cNvPicPr>
          <p:nvPr/>
        </p:nvPicPr>
        <p:blipFill>
          <a:blip r:embed="rId4"/>
          <a:stretch>
            <a:fillRect/>
          </a:stretch>
        </p:blipFill>
        <p:spPr>
          <a:xfrm>
            <a:off x="579863" y="1299249"/>
            <a:ext cx="11010900" cy="479107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SFDC POC</a:t>
            </a:r>
            <a:br>
              <a:rPr lang="en-US" sz="3600" b="1" dirty="0" smtClean="0"/>
            </a:br>
            <a:r>
              <a:rPr lang="en-US" sz="2400" b="1" dirty="0"/>
              <a:t>Real-time </a:t>
            </a:r>
            <a:r>
              <a:rPr lang="en-US" sz="2400" b="1" dirty="0" smtClean="0"/>
              <a:t>Address Validation view</a:t>
            </a:r>
            <a:endParaRPr lang="en-US" sz="2400" b="1" dirty="0"/>
          </a:p>
        </p:txBody>
      </p:sp>
      <p:pic>
        <p:nvPicPr>
          <p:cNvPr id="5" name="Picture 4"/>
          <p:cNvPicPr>
            <a:picLocks noChangeAspect="1"/>
          </p:cNvPicPr>
          <p:nvPr/>
        </p:nvPicPr>
        <p:blipFill>
          <a:blip r:embed="rId5"/>
          <a:stretch>
            <a:fillRect/>
          </a:stretch>
        </p:blipFill>
        <p:spPr>
          <a:xfrm>
            <a:off x="2671763" y="3588545"/>
            <a:ext cx="9383170" cy="2752725"/>
          </a:xfrm>
          <a:prstGeom prst="rect">
            <a:avLst/>
          </a:prstGeom>
        </p:spPr>
      </p:pic>
    </p:spTree>
    <p:extLst>
      <p:ext uri="{BB962C8B-B14F-4D97-AF65-F5344CB8AC3E}">
        <p14:creationId xmlns:p14="http://schemas.microsoft.com/office/powerpoint/2010/main" val="64001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SFDC POC</a:t>
            </a:r>
            <a:br>
              <a:rPr lang="en-US" sz="3600" b="1" dirty="0" smtClean="0"/>
            </a:br>
            <a:r>
              <a:rPr lang="en-US" sz="2400" b="1" dirty="0" smtClean="0"/>
              <a:t>Address Validation view in case of multiple candidates</a:t>
            </a:r>
            <a:endParaRPr lang="en-US" sz="2400" b="1" dirty="0"/>
          </a:p>
        </p:txBody>
      </p:sp>
      <p:pic>
        <p:nvPicPr>
          <p:cNvPr id="2" name="Picture 1"/>
          <p:cNvPicPr>
            <a:picLocks noChangeAspect="1"/>
          </p:cNvPicPr>
          <p:nvPr/>
        </p:nvPicPr>
        <p:blipFill>
          <a:blip r:embed="rId4"/>
          <a:stretch>
            <a:fillRect/>
          </a:stretch>
        </p:blipFill>
        <p:spPr>
          <a:xfrm>
            <a:off x="212105" y="1975331"/>
            <a:ext cx="11691357" cy="2918852"/>
          </a:xfrm>
          <a:prstGeom prst="rect">
            <a:avLst/>
          </a:prstGeom>
        </p:spPr>
      </p:pic>
    </p:spTree>
    <p:extLst>
      <p:ext uri="{BB962C8B-B14F-4D97-AF65-F5344CB8AC3E}">
        <p14:creationId xmlns:p14="http://schemas.microsoft.com/office/powerpoint/2010/main" val="384557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SFDC POC</a:t>
            </a:r>
            <a:br>
              <a:rPr lang="en-US" sz="3600" b="1" dirty="0" smtClean="0"/>
            </a:br>
            <a:r>
              <a:rPr lang="en-US" sz="2400" b="1" dirty="0" smtClean="0"/>
              <a:t>Real-time Deduplication View</a:t>
            </a:r>
            <a:endParaRPr lang="en-US" sz="2400" b="1" dirty="0"/>
          </a:p>
        </p:txBody>
      </p:sp>
      <p:pic>
        <p:nvPicPr>
          <p:cNvPr id="3" name="Picture 2"/>
          <p:cNvPicPr>
            <a:picLocks noChangeAspect="1"/>
          </p:cNvPicPr>
          <p:nvPr/>
        </p:nvPicPr>
        <p:blipFill>
          <a:blip r:embed="rId4"/>
          <a:stretch>
            <a:fillRect/>
          </a:stretch>
        </p:blipFill>
        <p:spPr>
          <a:xfrm>
            <a:off x="637218" y="1476994"/>
            <a:ext cx="10755368" cy="4686532"/>
          </a:xfrm>
          <a:prstGeom prst="rect">
            <a:avLst/>
          </a:prstGeom>
        </p:spPr>
      </p:pic>
    </p:spTree>
    <p:extLst>
      <p:ext uri="{BB962C8B-B14F-4D97-AF65-F5344CB8AC3E}">
        <p14:creationId xmlns:p14="http://schemas.microsoft.com/office/powerpoint/2010/main" val="223169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345688" y="2937551"/>
            <a:ext cx="10972799" cy="645662"/>
          </a:xfrm>
        </p:spPr>
        <p:txBody>
          <a:bodyPr>
            <a:noAutofit/>
          </a:bodyPr>
          <a:lstStyle/>
          <a:p>
            <a:r>
              <a:rPr lang="en-US" sz="4400" b="1" dirty="0"/>
              <a:t>Spectrum Data </a:t>
            </a:r>
            <a:r>
              <a:rPr lang="en-US" sz="4400" b="1" dirty="0" smtClean="0"/>
              <a:t>Integration </a:t>
            </a:r>
            <a:r>
              <a:rPr lang="en-US" sz="4400" b="1" dirty="0" smtClean="0"/>
              <a:t>Connectors</a:t>
            </a:r>
            <a:br>
              <a:rPr lang="en-US" sz="4400" b="1" dirty="0" smtClean="0"/>
            </a:br>
            <a:r>
              <a:rPr lang="en-US" sz="4400" b="1" dirty="0" smtClean="0"/>
              <a:t> </a:t>
            </a:r>
            <a:r>
              <a:rPr lang="en-US" sz="3200" b="1" dirty="0" smtClean="0"/>
              <a:t>Available via Metadata Insights</a:t>
            </a:r>
            <a:endParaRPr lang="en-US" sz="3200" dirty="0">
              <a:latin typeface="Precision Sans" panose="020B0603020204020204"/>
            </a:endParaRPr>
          </a:p>
        </p:txBody>
      </p:sp>
    </p:spTree>
    <p:extLst>
      <p:ext uri="{BB962C8B-B14F-4D97-AF65-F5344CB8AC3E}">
        <p14:creationId xmlns:p14="http://schemas.microsoft.com/office/powerpoint/2010/main" val="34082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Hal 9.png">
            <a:extLst>
              <a:ext uri="{FF2B5EF4-FFF2-40B4-BE49-F238E27FC236}">
                <a16:creationId xmlns:a16="http://schemas.microsoft.com/office/drawing/2014/main" id="{D35E67D7-36EE-AD4E-860D-F81176AAD5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43" t="56972" b="31829"/>
          <a:stretch/>
        </p:blipFill>
        <p:spPr>
          <a:xfrm>
            <a:off x="9525" y="2849950"/>
            <a:ext cx="12182475" cy="1100023"/>
          </a:xfrm>
          <a:prstGeom prst="rect">
            <a:avLst/>
          </a:prstGeom>
        </p:spPr>
      </p:pic>
      <p:sp>
        <p:nvSpPr>
          <p:cNvPr id="2" name="Title 1">
            <a:extLst>
              <a:ext uri="{FF2B5EF4-FFF2-40B4-BE49-F238E27FC236}">
                <a16:creationId xmlns:a16="http://schemas.microsoft.com/office/drawing/2014/main" id="{432D00A3-6238-BF4C-9B48-B717423D9EBE}"/>
              </a:ext>
            </a:extLst>
          </p:cNvPr>
          <p:cNvSpPr>
            <a:spLocks noGrp="1"/>
          </p:cNvSpPr>
          <p:nvPr>
            <p:ph type="title"/>
          </p:nvPr>
        </p:nvSpPr>
        <p:spPr>
          <a:xfrm>
            <a:off x="-1" y="365126"/>
            <a:ext cx="12182475" cy="618944"/>
          </a:xfrm>
        </p:spPr>
        <p:txBody>
          <a:bodyPr>
            <a:noAutofit/>
          </a:bodyPr>
          <a:lstStyle/>
          <a:p>
            <a:pPr algn="ctr"/>
            <a:r>
              <a:rPr lang="en-US" sz="3600" b="1" dirty="0" smtClean="0"/>
              <a:t>Spectrum Enterprise Connectors</a:t>
            </a:r>
            <a:endParaRPr lang="en-US" sz="3600" b="1" dirty="0"/>
          </a:p>
        </p:txBody>
      </p:sp>
      <p:pic>
        <p:nvPicPr>
          <p:cNvPr id="11" name="Picture 10" descr="Slide12.jpg">
            <a:extLst>
              <a:ext uri="{FF2B5EF4-FFF2-40B4-BE49-F238E27FC236}">
                <a16:creationId xmlns:a16="http://schemas.microsoft.com/office/drawing/2014/main" id="{21993316-CB17-6D41-B6E4-25053C02302D}"/>
              </a:ext>
            </a:extLst>
          </p:cNvPr>
          <p:cNvPicPr>
            <a:picLocks noChangeAspect="1"/>
          </p:cNvPicPr>
          <p:nvPr/>
        </p:nvPicPr>
        <p:blipFill rotWithShape="1">
          <a:blip r:embed="rId3">
            <a:extLst>
              <a:ext uri="{28A0092B-C50C-407E-A947-70E740481C1C}">
                <a14:useLocalDpi xmlns:a14="http://schemas.microsoft.com/office/drawing/2010/main" val="0"/>
              </a:ext>
            </a:extLst>
          </a:blip>
          <a:srcRect r="30939" b="30938"/>
          <a:stretch/>
        </p:blipFill>
        <p:spPr>
          <a:xfrm>
            <a:off x="1410789" y="1385950"/>
            <a:ext cx="4636667" cy="576387"/>
          </a:xfrm>
          <a:prstGeom prst="rect">
            <a:avLst/>
          </a:prstGeom>
        </p:spPr>
      </p:pic>
      <p:pic>
        <p:nvPicPr>
          <p:cNvPr id="12" name="Picture 11" descr="Slide12.jpg">
            <a:extLst>
              <a:ext uri="{FF2B5EF4-FFF2-40B4-BE49-F238E27FC236}">
                <a16:creationId xmlns:a16="http://schemas.microsoft.com/office/drawing/2014/main" id="{7812B4C0-8856-3545-A814-65BC996D691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67889" y="1388272"/>
            <a:ext cx="4618010" cy="576387"/>
          </a:xfrm>
          <a:prstGeom prst="rect">
            <a:avLst/>
          </a:prstGeom>
        </p:spPr>
      </p:pic>
      <p:sp>
        <p:nvSpPr>
          <p:cNvPr id="15" name="Rectangle 14">
            <a:extLst>
              <a:ext uri="{FF2B5EF4-FFF2-40B4-BE49-F238E27FC236}">
                <a16:creationId xmlns:a16="http://schemas.microsoft.com/office/drawing/2014/main" id="{3C6DEDF2-895B-B840-8F8E-4ECB786A945D}"/>
              </a:ext>
            </a:extLst>
          </p:cNvPr>
          <p:cNvSpPr/>
          <p:nvPr/>
        </p:nvSpPr>
        <p:spPr>
          <a:xfrm>
            <a:off x="1410789" y="1962338"/>
            <a:ext cx="4636667" cy="435137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121920" rtlCol="0" anchor="t"/>
          <a:lstStyle/>
          <a:p>
            <a:pPr marL="182875" indent="-182875">
              <a:spcAft>
                <a:spcPts val="800"/>
              </a:spcAft>
              <a:buClr>
                <a:schemeClr val="accent1"/>
              </a:buClr>
              <a:buFont typeface="Arial" panose="020B0604020202020204" pitchFamily="34" charset="0"/>
              <a:buChar char="•"/>
              <a:defRPr/>
            </a:pPr>
            <a:r>
              <a:rPr lang="en-US" sz="1600" b="1" kern="0" dirty="0" smtClean="0">
                <a:solidFill>
                  <a:prstClr val="black"/>
                </a:solidFill>
                <a:cs typeface="Arial" panose="020B0604020202020204" pitchFamily="34" charset="0"/>
              </a:rPr>
              <a:t>Native Add-ons </a:t>
            </a:r>
            <a:r>
              <a:rPr lang="en-US" sz="1600" kern="0" dirty="0" smtClean="0">
                <a:solidFill>
                  <a:prstClr val="black"/>
                </a:solidFill>
                <a:cs typeface="Arial" panose="020B0604020202020204" pitchFamily="34" charset="0"/>
              </a:rPr>
              <a:t>for popular CRM, ERP, </a:t>
            </a:r>
            <a:r>
              <a:rPr lang="en-US" sz="1600" kern="0" dirty="0" err="1" smtClean="0">
                <a:solidFill>
                  <a:prstClr val="black"/>
                </a:solidFill>
                <a:cs typeface="Arial" panose="020B0604020202020204" pitchFamily="34" charset="0"/>
              </a:rPr>
              <a:t>eCommerce</a:t>
            </a:r>
            <a:r>
              <a:rPr lang="en-US" sz="1600" kern="0" dirty="0" smtClean="0">
                <a:solidFill>
                  <a:prstClr val="black"/>
                </a:solidFill>
                <a:cs typeface="Arial" panose="020B0604020202020204" pitchFamily="34" charset="0"/>
              </a:rPr>
              <a:t> &amp; Marketing Automation systems; provides seamless integration </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Integrate Governance </a:t>
            </a:r>
            <a:r>
              <a:rPr lang="en-US" sz="1600" kern="0" dirty="0">
                <a:solidFill>
                  <a:prstClr val="black"/>
                </a:solidFill>
                <a:cs typeface="Arial" panose="020B0604020202020204" pitchFamily="34" charset="0"/>
              </a:rPr>
              <a:t>and </a:t>
            </a:r>
            <a:r>
              <a:rPr lang="en-US" sz="1600" kern="0" dirty="0" smtClean="0">
                <a:solidFill>
                  <a:prstClr val="black"/>
                </a:solidFill>
                <a:cs typeface="Arial" panose="020B0604020202020204" pitchFamily="34" charset="0"/>
              </a:rPr>
              <a:t>Data Quality processes at </a:t>
            </a:r>
            <a:r>
              <a:rPr lang="en-US" sz="1600" b="1" kern="0" dirty="0">
                <a:solidFill>
                  <a:prstClr val="black"/>
                </a:solidFill>
                <a:cs typeface="Arial" panose="020B0604020202020204" pitchFamily="34" charset="0"/>
              </a:rPr>
              <a:t>F</a:t>
            </a:r>
            <a:r>
              <a:rPr lang="en-US" sz="1600" b="1" kern="0" dirty="0" smtClean="0">
                <a:solidFill>
                  <a:prstClr val="black"/>
                </a:solidFill>
                <a:cs typeface="Arial" panose="020B0604020202020204" pitchFamily="34" charset="0"/>
              </a:rPr>
              <a:t>ront-end</a:t>
            </a:r>
            <a:endParaRPr lang="en-US" sz="1600" b="1" kern="0" dirty="0">
              <a:solidFill>
                <a:prstClr val="black"/>
              </a:solidFill>
              <a:cs typeface="Arial" panose="020B0604020202020204" pitchFamily="34" charset="0"/>
            </a:endParaRPr>
          </a:p>
          <a:p>
            <a:pPr marL="182875" indent="-182875">
              <a:spcAft>
                <a:spcPts val="800"/>
              </a:spcAft>
              <a:buClr>
                <a:schemeClr val="accent1"/>
              </a:buClr>
              <a:buFont typeface="Arial" panose="020B0604020202020204" pitchFamily="34" charset="0"/>
              <a:buChar char="•"/>
              <a:defRPr/>
            </a:pPr>
            <a:r>
              <a:rPr lang="en-US" sz="1600" kern="0" dirty="0">
                <a:solidFill>
                  <a:prstClr val="black"/>
                </a:solidFill>
                <a:cs typeface="Arial" panose="020B0604020202020204" pitchFamily="34" charset="0"/>
              </a:rPr>
              <a:t>Remediate issues at scale in </a:t>
            </a:r>
            <a:r>
              <a:rPr lang="en-US" sz="1600" kern="0" dirty="0" smtClean="0">
                <a:solidFill>
                  <a:prstClr val="black"/>
                </a:solidFill>
                <a:cs typeface="Arial" panose="020B0604020202020204" pitchFamily="34" charset="0"/>
              </a:rPr>
              <a:t>Batch </a:t>
            </a:r>
            <a:r>
              <a:rPr lang="en-US" sz="1600" kern="0" dirty="0">
                <a:solidFill>
                  <a:prstClr val="black"/>
                </a:solidFill>
                <a:cs typeface="Arial" panose="020B0604020202020204" pitchFamily="34" charset="0"/>
              </a:rPr>
              <a:t>mode</a:t>
            </a:r>
          </a:p>
          <a:p>
            <a:pPr marL="182875" indent="-182875">
              <a:spcAft>
                <a:spcPts val="800"/>
              </a:spcAft>
              <a:buClr>
                <a:schemeClr val="accent1"/>
              </a:buClr>
              <a:buFont typeface="Arial" panose="020B0604020202020204" pitchFamily="34" charset="0"/>
              <a:buChar char="•"/>
              <a:defRPr/>
            </a:pPr>
            <a:r>
              <a:rPr lang="en-US" sz="1600" kern="0" dirty="0">
                <a:solidFill>
                  <a:prstClr val="black"/>
                </a:solidFill>
                <a:cs typeface="Arial" panose="020B0604020202020204" pitchFamily="34" charset="0"/>
              </a:rPr>
              <a:t>Standardize customer information in R</a:t>
            </a:r>
            <a:r>
              <a:rPr lang="en-US" sz="1600" kern="0" dirty="0" smtClean="0">
                <a:solidFill>
                  <a:prstClr val="black"/>
                </a:solidFill>
                <a:cs typeface="Arial" panose="020B0604020202020204" pitchFamily="34" charset="0"/>
              </a:rPr>
              <a:t>eal-time</a:t>
            </a:r>
            <a:endParaRPr lang="en-US" sz="1600" kern="0" dirty="0">
              <a:solidFill>
                <a:prstClr val="black"/>
              </a:solidFill>
              <a:cs typeface="Arial" panose="020B0604020202020204" pitchFamily="34" charset="0"/>
            </a:endParaRPr>
          </a:p>
          <a:p>
            <a:pPr marL="182875" indent="-182875">
              <a:spcAft>
                <a:spcPts val="800"/>
              </a:spcAft>
              <a:buClr>
                <a:schemeClr val="accent1"/>
              </a:buClr>
              <a:buFont typeface="Arial" panose="020B0604020202020204" pitchFamily="34" charset="0"/>
              <a:buChar char="•"/>
              <a:defRPr/>
            </a:pPr>
            <a:r>
              <a:rPr lang="en-US" sz="1600" kern="0" dirty="0">
                <a:solidFill>
                  <a:prstClr val="black"/>
                </a:solidFill>
                <a:cs typeface="Arial" panose="020B0604020202020204" pitchFamily="34" charset="0"/>
              </a:rPr>
              <a:t>Validate </a:t>
            </a:r>
            <a:r>
              <a:rPr lang="en-US" sz="1600" kern="0" dirty="0" smtClean="0">
                <a:solidFill>
                  <a:prstClr val="black"/>
                </a:solidFill>
                <a:cs typeface="Arial" panose="020B0604020202020204" pitchFamily="34" charset="0"/>
              </a:rPr>
              <a:t>&amp; enrich address </a:t>
            </a:r>
            <a:r>
              <a:rPr lang="en-US" sz="1600" kern="0" dirty="0">
                <a:solidFill>
                  <a:prstClr val="black"/>
                </a:solidFill>
                <a:cs typeface="Arial" panose="020B0604020202020204" pitchFamily="34" charset="0"/>
              </a:rPr>
              <a:t>for 250+ countries</a:t>
            </a:r>
          </a:p>
          <a:p>
            <a:pPr marL="182875" indent="-182875">
              <a:spcAft>
                <a:spcPts val="800"/>
              </a:spcAft>
              <a:buClr>
                <a:schemeClr val="accent1"/>
              </a:buClr>
              <a:buFont typeface="Arial" panose="020B0604020202020204" pitchFamily="34" charset="0"/>
              <a:buChar char="•"/>
              <a:defRPr/>
            </a:pPr>
            <a:r>
              <a:rPr lang="en-US" sz="1600" kern="0" dirty="0">
                <a:solidFill>
                  <a:prstClr val="black"/>
                </a:solidFill>
                <a:cs typeface="Arial" panose="020B0604020202020204" pitchFamily="34" charset="0"/>
              </a:rPr>
              <a:t>Spatial </a:t>
            </a:r>
            <a:r>
              <a:rPr lang="en-US" sz="1600" kern="0" dirty="0" smtClean="0">
                <a:solidFill>
                  <a:prstClr val="black"/>
                </a:solidFill>
                <a:cs typeface="Arial" panose="020B0604020202020204" pitchFamily="34" charset="0"/>
              </a:rPr>
              <a:t>enrichment</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Support for standard entities (Customer, Contact, Lead etc.) &amp; transactions (Order, Quote, Invoice etc.)</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Integrated DQ reports to assess quality of data </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Spectrum On-premise &amp; On-demand connectivity </a:t>
            </a:r>
            <a:endParaRPr lang="en-US" sz="1600" kern="0" dirty="0">
              <a:solidFill>
                <a:prstClr val="black"/>
              </a:solidFill>
              <a:cs typeface="Arial" panose="020B0604020202020204" pitchFamily="34" charset="0"/>
            </a:endParaRPr>
          </a:p>
          <a:p>
            <a:pPr marL="182875" indent="-182875">
              <a:spcAft>
                <a:spcPts val="800"/>
              </a:spcAft>
              <a:buClr>
                <a:schemeClr val="accent1"/>
              </a:buClr>
              <a:buFont typeface="Arial" panose="020B0604020202020204" pitchFamily="34" charset="0"/>
              <a:buChar char="•"/>
              <a:defRPr/>
            </a:pPr>
            <a:endParaRPr lang="en-US" sz="1867" kern="0" dirty="0">
              <a:solidFill>
                <a:prstClr val="black"/>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233834C-1C56-8E47-BEC9-FA8F5FAD7489}"/>
              </a:ext>
            </a:extLst>
          </p:cNvPr>
          <p:cNvSpPr/>
          <p:nvPr/>
        </p:nvSpPr>
        <p:spPr>
          <a:xfrm>
            <a:off x="6276598" y="1962338"/>
            <a:ext cx="4609116" cy="435137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121920" rtlCol="0" anchor="t"/>
          <a:lstStyle/>
          <a:p>
            <a:pPr marL="182875" indent="-182875">
              <a:spcAft>
                <a:spcPts val="800"/>
              </a:spcAft>
              <a:buClr>
                <a:schemeClr val="accent1"/>
              </a:buClr>
              <a:buFont typeface="Arial" panose="020B0604020202020204" pitchFamily="34" charset="0"/>
              <a:buChar char="•"/>
              <a:defRPr/>
            </a:pPr>
            <a:r>
              <a:rPr lang="en-US" sz="1600" b="1" kern="0" dirty="0" smtClean="0">
                <a:solidFill>
                  <a:prstClr val="black"/>
                </a:solidFill>
                <a:cs typeface="Arial" panose="020B0604020202020204" pitchFamily="34" charset="0"/>
              </a:rPr>
              <a:t>API-based connectivity </a:t>
            </a:r>
            <a:r>
              <a:rPr lang="en-US" sz="1600" kern="0" dirty="0" smtClean="0">
                <a:solidFill>
                  <a:prstClr val="black"/>
                </a:solidFill>
                <a:cs typeface="Arial" panose="020B0604020202020204" pitchFamily="34" charset="0"/>
              </a:rPr>
              <a:t>to popular CRM, ERP, </a:t>
            </a:r>
            <a:r>
              <a:rPr lang="en-US" sz="1600" kern="0" dirty="0" err="1" smtClean="0">
                <a:solidFill>
                  <a:prstClr val="black"/>
                </a:solidFill>
                <a:cs typeface="Arial" panose="020B0604020202020204" pitchFamily="34" charset="0"/>
              </a:rPr>
              <a:t>eCommerce</a:t>
            </a:r>
            <a:r>
              <a:rPr lang="en-US" sz="1600" kern="0" dirty="0" smtClean="0">
                <a:solidFill>
                  <a:prstClr val="black"/>
                </a:solidFill>
                <a:cs typeface="Arial" panose="020B0604020202020204" pitchFamily="34" charset="0"/>
              </a:rPr>
              <a:t> &amp; Marketing Automation systems</a:t>
            </a:r>
            <a:endParaRPr lang="en-US" sz="1600" kern="0" dirty="0">
              <a:solidFill>
                <a:prstClr val="black"/>
              </a:solidFill>
              <a:cs typeface="Arial" panose="020B0604020202020204" pitchFamily="34" charset="0"/>
            </a:endParaRP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Integrate directly with database layer or via </a:t>
            </a:r>
            <a:r>
              <a:rPr lang="en-US" sz="1600" b="1" kern="0" dirty="0" smtClean="0">
                <a:solidFill>
                  <a:prstClr val="black"/>
                </a:solidFill>
                <a:cs typeface="Arial" panose="020B0604020202020204" pitchFamily="34" charset="0"/>
              </a:rPr>
              <a:t>SOAP/REST</a:t>
            </a:r>
            <a:r>
              <a:rPr lang="en-US" sz="1600" kern="0" dirty="0" smtClean="0">
                <a:solidFill>
                  <a:prstClr val="black"/>
                </a:solidFill>
                <a:cs typeface="Arial" panose="020B0604020202020204" pitchFamily="34" charset="0"/>
              </a:rPr>
              <a:t> based services</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Promotes ETL (Extract-Transform-Load) scenarios</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Supports both real-time &amp; bulk integration </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Allows user to </a:t>
            </a:r>
            <a:r>
              <a:rPr lang="en-US" sz="1600" kern="0" dirty="0">
                <a:solidFill>
                  <a:prstClr val="black"/>
                </a:solidFill>
                <a:cs typeface="Arial" panose="020B0604020202020204" pitchFamily="34" charset="0"/>
              </a:rPr>
              <a:t>read, write and synchronize </a:t>
            </a:r>
            <a:r>
              <a:rPr lang="en-US" sz="1600" kern="0" dirty="0" smtClean="0">
                <a:solidFill>
                  <a:prstClr val="black"/>
                </a:solidFill>
                <a:cs typeface="Arial" panose="020B0604020202020204" pitchFamily="34" charset="0"/>
              </a:rPr>
              <a:t>data within single or multiple systems </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Support </a:t>
            </a:r>
            <a:r>
              <a:rPr lang="en-US" sz="1600" kern="0" dirty="0">
                <a:solidFill>
                  <a:prstClr val="black"/>
                </a:solidFill>
                <a:cs typeface="Arial" panose="020B0604020202020204" pitchFamily="34" charset="0"/>
              </a:rPr>
              <a:t>for standard entities (Customer, </a:t>
            </a:r>
            <a:r>
              <a:rPr lang="en-US" sz="1600" kern="0" dirty="0" smtClean="0">
                <a:solidFill>
                  <a:prstClr val="black"/>
                </a:solidFill>
                <a:cs typeface="Arial" panose="020B0604020202020204" pitchFamily="34" charset="0"/>
              </a:rPr>
              <a:t>Contact etc</a:t>
            </a:r>
            <a:r>
              <a:rPr lang="en-US" sz="1600" kern="0" dirty="0">
                <a:solidFill>
                  <a:prstClr val="black"/>
                </a:solidFill>
                <a:cs typeface="Arial" panose="020B0604020202020204" pitchFamily="34" charset="0"/>
              </a:rPr>
              <a:t>.) &amp; transactions (Order, Quote, Invoice etc.)</a:t>
            </a: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Available with Spectrum Metadata Insights with paid licenses for popular business systems</a:t>
            </a:r>
            <a:endParaRPr lang="en-US" sz="1600" kern="0" dirty="0">
              <a:solidFill>
                <a:prstClr val="black"/>
              </a:solidFill>
              <a:cs typeface="Arial" panose="020B0604020202020204" pitchFamily="34" charset="0"/>
            </a:endParaRPr>
          </a:p>
          <a:p>
            <a:pPr marL="182875" indent="-182875">
              <a:spcAft>
                <a:spcPts val="800"/>
              </a:spcAft>
              <a:buClr>
                <a:schemeClr val="accent1"/>
              </a:buClr>
              <a:buFont typeface="Arial" panose="020B0604020202020204" pitchFamily="34" charset="0"/>
              <a:buChar char="•"/>
              <a:defRPr/>
            </a:pPr>
            <a:r>
              <a:rPr lang="en-US" sz="1600" kern="0" dirty="0" smtClean="0">
                <a:solidFill>
                  <a:prstClr val="black"/>
                </a:solidFill>
                <a:cs typeface="Arial" panose="020B0604020202020204" pitchFamily="34" charset="0"/>
              </a:rPr>
              <a:t>Spectrum </a:t>
            </a:r>
            <a:r>
              <a:rPr lang="en-US" sz="1600" kern="0" dirty="0">
                <a:solidFill>
                  <a:prstClr val="black"/>
                </a:solidFill>
                <a:cs typeface="Arial" panose="020B0604020202020204" pitchFamily="34" charset="0"/>
              </a:rPr>
              <a:t>On-premise </a:t>
            </a:r>
            <a:r>
              <a:rPr lang="en-US" sz="1600" kern="0" dirty="0" smtClean="0">
                <a:solidFill>
                  <a:prstClr val="black"/>
                </a:solidFill>
                <a:cs typeface="Arial" panose="020B0604020202020204" pitchFamily="34" charset="0"/>
              </a:rPr>
              <a:t>connectivity</a:t>
            </a:r>
            <a:endParaRPr lang="en-US" sz="1867" kern="0" dirty="0">
              <a:solidFill>
                <a:prstClr val="black"/>
              </a:solidFill>
              <a:latin typeface="Arial" panose="020B0604020202020204" pitchFamily="34" charset="0"/>
              <a:cs typeface="Arial" panose="020B0604020202020204" pitchFamily="34" charset="0"/>
            </a:endParaRPr>
          </a:p>
          <a:p>
            <a:pPr marL="182875" lvl="1" indent="-182875">
              <a:spcAft>
                <a:spcPts val="800"/>
              </a:spcAft>
              <a:buClr>
                <a:schemeClr val="accent1"/>
              </a:buClr>
              <a:buFont typeface="Arial" panose="020B0604020202020204" pitchFamily="34" charset="0"/>
              <a:buChar char="•"/>
              <a:defRPr/>
            </a:pPr>
            <a:endParaRPr lang="en-US" sz="1333" kern="0" dirty="0">
              <a:solidFill>
                <a:prstClr val="black"/>
              </a:solidFill>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F077E1E4-7CD9-D64F-83AD-BD597F248D3F}"/>
              </a:ext>
            </a:extLst>
          </p:cNvPr>
          <p:cNvSpPr txBox="1">
            <a:spLocks/>
          </p:cNvSpPr>
          <p:nvPr/>
        </p:nvSpPr>
        <p:spPr>
          <a:xfrm>
            <a:off x="1395856" y="1383998"/>
            <a:ext cx="4642892" cy="578340"/>
          </a:xfrm>
          <a:prstGeom prst="rect">
            <a:avLst/>
          </a:prstGeom>
        </p:spPr>
        <p:txBody>
          <a:bodyPr anchor="ct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Precision Sans"/>
                <a:ea typeface="+mn-ea"/>
                <a:cs typeface="Precision San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Precision Sans"/>
                <a:ea typeface="+mn-ea"/>
                <a:cs typeface="Precision San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Precision Sans"/>
                <a:ea typeface="+mn-ea"/>
                <a:cs typeface="Precision San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Precision Sans"/>
                <a:ea typeface="+mn-ea"/>
                <a:cs typeface="Precision San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Precision Sans"/>
                <a:ea typeface="+mn-ea"/>
                <a:cs typeface="Precision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b="1" kern="0" dirty="0" smtClean="0">
                <a:solidFill>
                  <a:schemeClr val="bg1"/>
                </a:solidFill>
                <a:latin typeface="+mn-lt"/>
                <a:cs typeface="Arial" panose="020B0604020202020204" pitchFamily="34" charset="0"/>
              </a:rPr>
              <a:t>Data Quality</a:t>
            </a:r>
            <a:endParaRPr lang="en-US" sz="2400" b="1" kern="0" dirty="0">
              <a:solidFill>
                <a:schemeClr val="bg1"/>
              </a:solidFill>
              <a:latin typeface="+mn-lt"/>
              <a:cs typeface="Arial" panose="020B0604020202020204" pitchFamily="34" charset="0"/>
            </a:endParaRPr>
          </a:p>
        </p:txBody>
      </p:sp>
      <p:sp>
        <p:nvSpPr>
          <p:cNvPr id="19" name="Text Placeholder 4">
            <a:extLst>
              <a:ext uri="{FF2B5EF4-FFF2-40B4-BE49-F238E27FC236}">
                <a16:creationId xmlns:a16="http://schemas.microsoft.com/office/drawing/2014/main" id="{A8A2849C-BFD3-9649-A830-8AE740BCF54F}"/>
              </a:ext>
            </a:extLst>
          </p:cNvPr>
          <p:cNvSpPr txBox="1">
            <a:spLocks/>
          </p:cNvSpPr>
          <p:nvPr/>
        </p:nvSpPr>
        <p:spPr>
          <a:xfrm>
            <a:off x="6276598" y="1388272"/>
            <a:ext cx="4609116" cy="578340"/>
          </a:xfrm>
          <a:prstGeom prst="rect">
            <a:avLst/>
          </a:prstGeom>
        </p:spPr>
        <p:txBody>
          <a:bodyPr anchor="ct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Precision Sans"/>
                <a:ea typeface="+mn-ea"/>
                <a:cs typeface="Precision Sans"/>
              </a:defRPr>
            </a:lvl1pPr>
            <a:lvl2pPr marL="685800" indent="-2286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Precision Sans"/>
                <a:ea typeface="+mn-ea"/>
                <a:cs typeface="Precision Sans"/>
              </a:defRPr>
            </a:lvl2pPr>
            <a:lvl3pPr marL="1143000" indent="-2286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Precision Sans"/>
                <a:ea typeface="+mn-ea"/>
                <a:cs typeface="Precision San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Precision Sans"/>
                <a:ea typeface="+mn-ea"/>
                <a:cs typeface="Precision San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Precision Sans"/>
                <a:ea typeface="+mn-ea"/>
                <a:cs typeface="Precision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b="1" kern="0" dirty="0">
                <a:solidFill>
                  <a:schemeClr val="bg1"/>
                </a:solidFill>
                <a:latin typeface="+mn-lt"/>
                <a:cs typeface="Arial" panose="020B0604020202020204" pitchFamily="34" charset="0"/>
              </a:rPr>
              <a:t>Data Integration</a:t>
            </a:r>
          </a:p>
        </p:txBody>
      </p:sp>
    </p:spTree>
    <p:extLst>
      <p:ext uri="{BB962C8B-B14F-4D97-AF65-F5344CB8AC3E}">
        <p14:creationId xmlns:p14="http://schemas.microsoft.com/office/powerpoint/2010/main" val="37633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pic>
        <p:nvPicPr>
          <p:cNvPr id="6" name="Picture 5" descr="Slide12.jpg">
            <a:extLst>
              <a:ext uri="{FF2B5EF4-FFF2-40B4-BE49-F238E27FC236}">
                <a16:creationId xmlns:a16="http://schemas.microsoft.com/office/drawing/2014/main" id="{2D60635F-CC98-3046-8E71-90DEF750F217}"/>
              </a:ext>
            </a:extLst>
          </p:cNvPr>
          <p:cNvPicPr>
            <a:picLocks/>
          </p:cNvPicPr>
          <p:nvPr/>
        </p:nvPicPr>
        <p:blipFill rotWithShape="1">
          <a:blip r:embed="rId4" cstate="print">
            <a:extLst>
              <a:ext uri="{28A0092B-C50C-407E-A947-70E740481C1C}">
                <a14:useLocalDpi xmlns:a14="http://schemas.microsoft.com/office/drawing/2010/main" val="0"/>
              </a:ext>
            </a:extLst>
          </a:blip>
          <a:srcRect t="52009" r="82056" b="4431"/>
          <a:stretch/>
        </p:blipFill>
        <p:spPr>
          <a:xfrm>
            <a:off x="180655" y="1767840"/>
            <a:ext cx="4748394" cy="1108314"/>
          </a:xfrm>
          <a:prstGeom prst="rect">
            <a:avLst/>
          </a:prstGeom>
        </p:spPr>
      </p:pic>
      <p:pic>
        <p:nvPicPr>
          <p:cNvPr id="8" name="Picture 7" descr="Slide12.jpg">
            <a:extLst>
              <a:ext uri="{FF2B5EF4-FFF2-40B4-BE49-F238E27FC236}">
                <a16:creationId xmlns:a16="http://schemas.microsoft.com/office/drawing/2014/main" id="{0CECDC5D-99E9-BE40-97E2-6197A68C9B15}"/>
              </a:ext>
            </a:extLst>
          </p:cNvPr>
          <p:cNvPicPr>
            <a:picLocks/>
          </p:cNvPicPr>
          <p:nvPr/>
        </p:nvPicPr>
        <p:blipFill rotWithShape="1">
          <a:blip r:embed="rId4" cstate="print">
            <a:extLst>
              <a:ext uri="{28A0092B-C50C-407E-A947-70E740481C1C}">
                <a14:useLocalDpi xmlns:a14="http://schemas.microsoft.com/office/drawing/2010/main" val="0"/>
              </a:ext>
            </a:extLst>
          </a:blip>
          <a:srcRect l="1539" t="1648" r="80517" b="54792"/>
          <a:stretch/>
        </p:blipFill>
        <p:spPr>
          <a:xfrm>
            <a:off x="180655" y="3214841"/>
            <a:ext cx="4748394" cy="1017522"/>
          </a:xfrm>
          <a:prstGeom prst="rect">
            <a:avLst/>
          </a:prstGeom>
        </p:spPr>
      </p:pic>
      <p:sp>
        <p:nvSpPr>
          <p:cNvPr id="11" name="Rectangle 10">
            <a:extLst>
              <a:ext uri="{FF2B5EF4-FFF2-40B4-BE49-F238E27FC236}">
                <a16:creationId xmlns:a16="http://schemas.microsoft.com/office/drawing/2014/main" id="{A9EEF63B-DE0E-2A4E-A5EB-F8D8C49C2B2F}"/>
              </a:ext>
            </a:extLst>
          </p:cNvPr>
          <p:cNvSpPr>
            <a:spLocks/>
          </p:cNvSpPr>
          <p:nvPr/>
        </p:nvSpPr>
        <p:spPr>
          <a:xfrm>
            <a:off x="332096" y="1923075"/>
            <a:ext cx="4544172" cy="731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US" sz="1600" dirty="0" smtClean="0">
                <a:latin typeface="Precision Sans" panose="020B0603020204020204"/>
              </a:rPr>
              <a:t>As part of Digital Transformation initiatives, organizations looking to consolidate &amp; migrate data from an </a:t>
            </a:r>
            <a:r>
              <a:rPr lang="en-US" sz="1600" dirty="0" err="1" smtClean="0">
                <a:latin typeface="Precision Sans" panose="020B0603020204020204"/>
              </a:rPr>
              <a:t>on-premise</a:t>
            </a:r>
            <a:r>
              <a:rPr lang="en-US" sz="1600" dirty="0" smtClean="0">
                <a:latin typeface="Precision Sans" panose="020B0603020204020204"/>
              </a:rPr>
              <a:t> systems to SaaS based systems</a:t>
            </a:r>
            <a:endParaRPr lang="en-US" sz="1600" dirty="0">
              <a:latin typeface="Precision Sans" panose="020B0603020204020204"/>
            </a:endParaRPr>
          </a:p>
        </p:txBody>
      </p:sp>
      <p:sp>
        <p:nvSpPr>
          <p:cNvPr id="13" name="Rectangle 12">
            <a:extLst>
              <a:ext uri="{FF2B5EF4-FFF2-40B4-BE49-F238E27FC236}">
                <a16:creationId xmlns:a16="http://schemas.microsoft.com/office/drawing/2014/main" id="{307CF290-54B7-B643-9E7B-B2331E100E11}"/>
              </a:ext>
            </a:extLst>
          </p:cNvPr>
          <p:cNvSpPr>
            <a:spLocks/>
          </p:cNvSpPr>
          <p:nvPr/>
        </p:nvSpPr>
        <p:spPr>
          <a:xfrm>
            <a:off x="332097" y="3309961"/>
            <a:ext cx="4749092" cy="731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US" sz="1600" dirty="0" smtClean="0">
                <a:latin typeface="Precision Sans" panose="020B0603020204020204"/>
              </a:rPr>
              <a:t>Synchronize new Leads created in a Marketing Automation system with a CRM system, to enable real-time flow of current data between connected systems</a:t>
            </a:r>
          </a:p>
        </p:txBody>
      </p:sp>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0" y="163572"/>
            <a:ext cx="12182475" cy="618944"/>
          </a:xfrm>
        </p:spPr>
        <p:txBody>
          <a:bodyPr>
            <a:noAutofit/>
          </a:bodyPr>
          <a:lstStyle/>
          <a:p>
            <a:pPr algn="ctr"/>
            <a:r>
              <a:rPr lang="en-US" sz="3600" b="1" dirty="0" smtClean="0"/>
              <a:t>Spectrum Data Integration Connectors</a:t>
            </a:r>
            <a:br>
              <a:rPr lang="en-US" sz="3600" b="1" dirty="0" smtClean="0"/>
            </a:br>
            <a:r>
              <a:rPr lang="en-US" sz="2400" b="1" dirty="0" smtClean="0"/>
              <a:t>Common Use Cases</a:t>
            </a:r>
            <a:endParaRPr lang="en-US" sz="2400" b="1" dirty="0"/>
          </a:p>
        </p:txBody>
      </p:sp>
      <p:pic>
        <p:nvPicPr>
          <p:cNvPr id="19" name="Picture 18" descr="Slide12.jpg">
            <a:extLst>
              <a:ext uri="{FF2B5EF4-FFF2-40B4-BE49-F238E27FC236}">
                <a16:creationId xmlns:a16="http://schemas.microsoft.com/office/drawing/2014/main" id="{2D60635F-CC98-3046-8E71-90DEF750F217}"/>
              </a:ext>
            </a:extLst>
          </p:cNvPr>
          <p:cNvPicPr>
            <a:picLocks/>
          </p:cNvPicPr>
          <p:nvPr/>
        </p:nvPicPr>
        <p:blipFill rotWithShape="1">
          <a:blip r:embed="rId4" cstate="print">
            <a:extLst>
              <a:ext uri="{28A0092B-C50C-407E-A947-70E740481C1C}">
                <a14:useLocalDpi xmlns:a14="http://schemas.microsoft.com/office/drawing/2010/main" val="0"/>
              </a:ext>
            </a:extLst>
          </a:blip>
          <a:srcRect t="52009" r="82056" b="4431"/>
          <a:stretch/>
        </p:blipFill>
        <p:spPr>
          <a:xfrm>
            <a:off x="180655" y="4571050"/>
            <a:ext cx="4748394" cy="1108314"/>
          </a:xfrm>
          <a:prstGeom prst="rect">
            <a:avLst/>
          </a:prstGeom>
        </p:spPr>
      </p:pic>
      <p:sp>
        <p:nvSpPr>
          <p:cNvPr id="20" name="Rectangle 19">
            <a:extLst>
              <a:ext uri="{FF2B5EF4-FFF2-40B4-BE49-F238E27FC236}">
                <a16:creationId xmlns:a16="http://schemas.microsoft.com/office/drawing/2014/main" id="{A9EEF63B-DE0E-2A4E-A5EB-F8D8C49C2B2F}"/>
              </a:ext>
            </a:extLst>
          </p:cNvPr>
          <p:cNvSpPr>
            <a:spLocks/>
          </p:cNvSpPr>
          <p:nvPr/>
        </p:nvSpPr>
        <p:spPr>
          <a:xfrm>
            <a:off x="332096" y="4740566"/>
            <a:ext cx="4544172" cy="731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US" sz="1600" dirty="0" smtClean="0">
                <a:latin typeface="Precision Sans" panose="020B0603020204020204"/>
              </a:rPr>
              <a:t>Enable Single view of data in an enterprise landscape </a:t>
            </a:r>
            <a:endParaRPr lang="en-US" sz="1600" dirty="0">
              <a:latin typeface="Precision Sans" panose="020B0603020204020204"/>
            </a:endParaRPr>
          </a:p>
        </p:txBody>
      </p:sp>
      <p:pic>
        <p:nvPicPr>
          <p:cNvPr id="2" name="Picture 1"/>
          <p:cNvPicPr>
            <a:picLocks noChangeAspect="1"/>
          </p:cNvPicPr>
          <p:nvPr/>
        </p:nvPicPr>
        <p:blipFill>
          <a:blip r:embed="rId5"/>
          <a:stretch>
            <a:fillRect/>
          </a:stretch>
        </p:blipFill>
        <p:spPr>
          <a:xfrm>
            <a:off x="5027709" y="1583129"/>
            <a:ext cx="7065557" cy="4185102"/>
          </a:xfrm>
          <a:prstGeom prst="rect">
            <a:avLst/>
          </a:prstGeom>
        </p:spPr>
      </p:pic>
    </p:spTree>
    <p:extLst>
      <p:ext uri="{BB962C8B-B14F-4D97-AF65-F5344CB8AC3E}">
        <p14:creationId xmlns:p14="http://schemas.microsoft.com/office/powerpoint/2010/main" val="311504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l 9.3.png"/>
          <p:cNvPicPr>
            <a:picLocks noChangeAspect="1"/>
          </p:cNvPicPr>
          <p:nvPr/>
        </p:nvPicPr>
        <p:blipFill rotWithShape="1">
          <a:blip r:embed="rId3" cstate="print">
            <a:extLst>
              <a:ext uri="{28A0092B-C50C-407E-A947-70E740481C1C}">
                <a14:useLocalDpi xmlns:a14="http://schemas.microsoft.com/office/drawing/2010/main" val="0"/>
              </a:ext>
            </a:extLst>
          </a:blip>
          <a:srcRect l="-610" t="21293"/>
          <a:stretch/>
        </p:blipFill>
        <p:spPr>
          <a:xfrm flipH="1">
            <a:off x="76200" y="0"/>
            <a:ext cx="11963400" cy="4506529"/>
          </a:xfrm>
          <a:prstGeom prst="rect">
            <a:avLst/>
          </a:prstGeom>
        </p:spPr>
      </p:pic>
      <p:sp>
        <p:nvSpPr>
          <p:cNvPr id="7" name="TextBox 6">
            <a:extLst>
              <a:ext uri="{FF2B5EF4-FFF2-40B4-BE49-F238E27FC236}">
                <a16:creationId xmlns:a16="http://schemas.microsoft.com/office/drawing/2014/main" id="{9DDFD245-0178-624B-89D5-DB8791EB795B}"/>
              </a:ext>
            </a:extLst>
          </p:cNvPr>
          <p:cNvSpPr txBox="1"/>
          <p:nvPr/>
        </p:nvSpPr>
        <p:spPr>
          <a:xfrm>
            <a:off x="9830008" y="6453723"/>
            <a:ext cx="1562235" cy="338554"/>
          </a:xfrm>
          <a:prstGeom prst="rect">
            <a:avLst/>
          </a:prstGeom>
          <a:noFill/>
          <a:effectLst/>
        </p:spPr>
        <p:txBody>
          <a:bodyPr wrap="square" rtlCol="0" anchor="ctr" anchorCtr="0">
            <a:noAutofit/>
          </a:bodyPr>
          <a:lstStyle/>
          <a:p>
            <a:pPr algn="r"/>
            <a:r>
              <a:rPr lang="en-US" sz="1400" dirty="0">
                <a:solidFill>
                  <a:srgbClr val="FF0000"/>
                </a:solidFill>
              </a:rPr>
              <a:t>Confidential/NDA</a:t>
            </a:r>
          </a:p>
        </p:txBody>
      </p:sp>
      <p:pic>
        <p:nvPicPr>
          <p:cNvPr id="5" name="Picture 4"/>
          <p:cNvPicPr>
            <a:picLocks noChangeAspect="1"/>
          </p:cNvPicPr>
          <p:nvPr/>
        </p:nvPicPr>
        <p:blipFill>
          <a:blip r:embed="rId4"/>
          <a:stretch>
            <a:fillRect/>
          </a:stretch>
        </p:blipFill>
        <p:spPr>
          <a:xfrm>
            <a:off x="443904" y="1279525"/>
            <a:ext cx="10629900" cy="4600575"/>
          </a:xfrm>
          <a:prstGeom prst="rect">
            <a:avLst/>
          </a:prstGeom>
        </p:spPr>
      </p:pic>
      <p:sp>
        <p:nvSpPr>
          <p:cNvPr id="9" name="Title 1">
            <a:extLst>
              <a:ext uri="{FF2B5EF4-FFF2-40B4-BE49-F238E27FC236}">
                <a16:creationId xmlns:a16="http://schemas.microsoft.com/office/drawing/2014/main" id="{432D00A3-6238-BF4C-9B48-B717423D9EBE}"/>
              </a:ext>
            </a:extLst>
          </p:cNvPr>
          <p:cNvSpPr>
            <a:spLocks noGrp="1"/>
          </p:cNvSpPr>
          <p:nvPr>
            <p:ph type="title"/>
          </p:nvPr>
        </p:nvSpPr>
        <p:spPr>
          <a:xfrm>
            <a:off x="-1" y="365126"/>
            <a:ext cx="12182475" cy="618944"/>
          </a:xfrm>
        </p:spPr>
        <p:txBody>
          <a:bodyPr>
            <a:noAutofit/>
          </a:bodyPr>
          <a:lstStyle/>
          <a:p>
            <a:pPr algn="ctr"/>
            <a:r>
              <a:rPr lang="en-US" sz="3600" b="1" dirty="0" smtClean="0"/>
              <a:t>Spectrum Data Integration Connectors</a:t>
            </a:r>
            <a:br>
              <a:rPr lang="en-US" sz="3600" b="1" dirty="0" smtClean="0"/>
            </a:br>
            <a:r>
              <a:rPr lang="en-US" sz="2400" b="1" dirty="0" smtClean="0"/>
              <a:t>Supported Stack</a:t>
            </a:r>
            <a:endParaRPr lang="en-US" sz="2400" b="1" dirty="0"/>
          </a:p>
        </p:txBody>
      </p:sp>
      <p:pic>
        <p:nvPicPr>
          <p:cNvPr id="4" name="Picture 3"/>
          <p:cNvPicPr>
            <a:picLocks noChangeAspect="1"/>
          </p:cNvPicPr>
          <p:nvPr/>
        </p:nvPicPr>
        <p:blipFill>
          <a:blip r:embed="rId5"/>
          <a:stretch>
            <a:fillRect/>
          </a:stretch>
        </p:blipFill>
        <p:spPr>
          <a:xfrm>
            <a:off x="7409638" y="3335399"/>
            <a:ext cx="808812" cy="499466"/>
          </a:xfrm>
          <a:prstGeom prst="rect">
            <a:avLst/>
          </a:prstGeom>
        </p:spPr>
      </p:pic>
      <p:pic>
        <p:nvPicPr>
          <p:cNvPr id="6" name="Picture 5"/>
          <p:cNvPicPr>
            <a:picLocks noChangeAspect="1"/>
          </p:cNvPicPr>
          <p:nvPr/>
        </p:nvPicPr>
        <p:blipFill>
          <a:blip r:embed="rId6"/>
          <a:stretch>
            <a:fillRect/>
          </a:stretch>
        </p:blipFill>
        <p:spPr>
          <a:xfrm>
            <a:off x="9021051" y="3380785"/>
            <a:ext cx="971440" cy="398053"/>
          </a:xfrm>
          <a:prstGeom prst="rect">
            <a:avLst/>
          </a:prstGeom>
        </p:spPr>
      </p:pic>
      <p:pic>
        <p:nvPicPr>
          <p:cNvPr id="10" name="Picture 9"/>
          <p:cNvPicPr>
            <a:picLocks noChangeAspect="1"/>
          </p:cNvPicPr>
          <p:nvPr/>
        </p:nvPicPr>
        <p:blipFill>
          <a:blip r:embed="rId7"/>
          <a:stretch>
            <a:fillRect/>
          </a:stretch>
        </p:blipFill>
        <p:spPr>
          <a:xfrm>
            <a:off x="8411533" y="5236530"/>
            <a:ext cx="386777" cy="380780"/>
          </a:xfrm>
          <a:prstGeom prst="rect">
            <a:avLst/>
          </a:prstGeom>
        </p:spPr>
      </p:pic>
      <p:pic>
        <p:nvPicPr>
          <p:cNvPr id="11" name="Picture 10"/>
          <p:cNvPicPr>
            <a:picLocks noChangeAspect="1"/>
          </p:cNvPicPr>
          <p:nvPr/>
        </p:nvPicPr>
        <p:blipFill>
          <a:blip r:embed="rId8"/>
          <a:stretch>
            <a:fillRect/>
          </a:stretch>
        </p:blipFill>
        <p:spPr>
          <a:xfrm>
            <a:off x="9412629" y="5220492"/>
            <a:ext cx="870910" cy="430271"/>
          </a:xfrm>
          <a:prstGeom prst="rect">
            <a:avLst/>
          </a:prstGeom>
        </p:spPr>
      </p:pic>
    </p:spTree>
    <p:extLst>
      <p:ext uri="{BB962C8B-B14F-4D97-AF65-F5344CB8AC3E}">
        <p14:creationId xmlns:p14="http://schemas.microsoft.com/office/powerpoint/2010/main" val="125324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2" name="Title 1">
            <a:extLst>
              <a:ext uri="{FF2B5EF4-FFF2-40B4-BE49-F238E27FC236}">
                <a16:creationId xmlns:a16="http://schemas.microsoft.com/office/drawing/2014/main" id="{A9DC7D69-7C69-E84A-B1C2-2FC4A9F91FBF}"/>
              </a:ext>
            </a:extLst>
          </p:cNvPr>
          <p:cNvSpPr>
            <a:spLocks noGrp="1"/>
          </p:cNvSpPr>
          <p:nvPr>
            <p:ph type="title"/>
          </p:nvPr>
        </p:nvSpPr>
        <p:spPr>
          <a:xfrm>
            <a:off x="0" y="8471"/>
            <a:ext cx="10224459" cy="1325563"/>
          </a:xfrm>
        </p:spPr>
        <p:txBody>
          <a:bodyPr>
            <a:normAutofit/>
          </a:bodyPr>
          <a:lstStyle/>
          <a:p>
            <a:pPr algn="ctr"/>
            <a:r>
              <a:rPr lang="en-US" sz="3600" b="1" dirty="0" smtClean="0"/>
              <a:t>Leveraging Spectrum Data Federation to Integrate </a:t>
            </a:r>
            <a:br>
              <a:rPr lang="en-US" sz="3600" b="1" dirty="0" smtClean="0"/>
            </a:br>
            <a:r>
              <a:rPr lang="en-US" sz="3600" b="1" dirty="0" smtClean="0"/>
              <a:t>with </a:t>
            </a:r>
            <a:r>
              <a:rPr lang="en-US" sz="3600" b="1" dirty="0"/>
              <a:t>external systems </a:t>
            </a:r>
          </a:p>
        </p:txBody>
      </p:sp>
      <p:pic>
        <p:nvPicPr>
          <p:cNvPr id="9" name="Picture 8" descr="Slide12.jpg">
            <a:extLst>
              <a:ext uri="{FF2B5EF4-FFF2-40B4-BE49-F238E27FC236}">
                <a16:creationId xmlns:a16="http://schemas.microsoft.com/office/drawing/2014/main" id="{6914109E-FC79-DF40-ABD9-1BC9B7B26045}"/>
              </a:ext>
            </a:extLst>
          </p:cNvPr>
          <p:cNvPicPr>
            <a:picLocks/>
          </p:cNvPicPr>
          <p:nvPr/>
        </p:nvPicPr>
        <p:blipFill rotWithShape="1">
          <a:blip r:embed="rId4" cstate="print">
            <a:extLst>
              <a:ext uri="{28A0092B-C50C-407E-A947-70E740481C1C}">
                <a14:useLocalDpi xmlns:a14="http://schemas.microsoft.com/office/drawing/2010/main" val="0"/>
              </a:ext>
            </a:extLst>
          </a:blip>
          <a:srcRect t="52009" r="82056" b="4431"/>
          <a:stretch/>
        </p:blipFill>
        <p:spPr>
          <a:xfrm>
            <a:off x="4754907" y="1306576"/>
            <a:ext cx="7039412" cy="1151176"/>
          </a:xfrm>
          <a:prstGeom prst="rect">
            <a:avLst/>
          </a:prstGeom>
        </p:spPr>
      </p:pic>
      <p:sp>
        <p:nvSpPr>
          <p:cNvPr id="10" name="Rectangle 9">
            <a:extLst>
              <a:ext uri="{FF2B5EF4-FFF2-40B4-BE49-F238E27FC236}">
                <a16:creationId xmlns:a16="http://schemas.microsoft.com/office/drawing/2014/main" id="{10F99E64-8766-B640-AFCF-7EBBB2D9C74A}"/>
              </a:ext>
            </a:extLst>
          </p:cNvPr>
          <p:cNvSpPr/>
          <p:nvPr/>
        </p:nvSpPr>
        <p:spPr>
          <a:xfrm>
            <a:off x="4754907" y="1306576"/>
            <a:ext cx="7039413" cy="1151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algn="ctr"/>
            <a:r>
              <a:rPr lang="en-US" sz="2667" b="1" dirty="0">
                <a:latin typeface="+mj-lt"/>
              </a:rPr>
              <a:t>Use Data Federation to operationalize siloed or use specific data.</a:t>
            </a:r>
          </a:p>
        </p:txBody>
      </p:sp>
      <p:sp>
        <p:nvSpPr>
          <p:cNvPr id="11" name="TextBox 10">
            <a:extLst>
              <a:ext uri="{FF2B5EF4-FFF2-40B4-BE49-F238E27FC236}">
                <a16:creationId xmlns:a16="http://schemas.microsoft.com/office/drawing/2014/main" id="{EA38F452-928A-3A41-A5D1-F9A15B3B8582}"/>
              </a:ext>
            </a:extLst>
          </p:cNvPr>
          <p:cNvSpPr txBox="1"/>
          <p:nvPr/>
        </p:nvSpPr>
        <p:spPr>
          <a:xfrm>
            <a:off x="4754907" y="2434018"/>
            <a:ext cx="7039413" cy="3763583"/>
          </a:xfrm>
          <a:prstGeom prst="rect">
            <a:avLst/>
          </a:prstGeom>
          <a:solidFill>
            <a:srgbClr val="EBEBEB"/>
          </a:solidFill>
        </p:spPr>
        <p:txBody>
          <a:bodyPr wrap="square" lIns="243840" tIns="243840" rIns="243840" rtlCol="0" anchor="t">
            <a:noAutofit/>
          </a:bodyPr>
          <a:lstStyle>
            <a:defPPr>
              <a:defRPr lang="en-US"/>
            </a:defPPr>
            <a:lvl1pPr>
              <a:lnSpc>
                <a:spcPct val="100000"/>
              </a:lnSpc>
              <a:spcBef>
                <a:spcPts val="1200"/>
              </a:spcBef>
              <a:spcAft>
                <a:spcPts val="0"/>
              </a:spcAft>
              <a:defRPr sz="1600">
                <a:latin typeface="+mj-lt"/>
              </a:defRPr>
            </a:lvl1pPr>
          </a:lstStyle>
          <a:p>
            <a:pPr marL="239994" indent="-239994">
              <a:spcBef>
                <a:spcPts val="800"/>
              </a:spcBef>
              <a:buClr>
                <a:schemeClr val="accent1"/>
              </a:buClr>
              <a:buFont typeface="Arial" panose="020B0604020202020204" pitchFamily="34" charset="0"/>
              <a:buChar char="•"/>
            </a:pPr>
            <a:r>
              <a:rPr lang="en-US" sz="2133" dirty="0">
                <a:latin typeface="+mn-lt"/>
              </a:rPr>
              <a:t>Provide standardize access to common Analytic </a:t>
            </a:r>
            <a:br>
              <a:rPr lang="en-US" sz="2133" dirty="0">
                <a:latin typeface="+mn-lt"/>
              </a:rPr>
            </a:br>
            <a:r>
              <a:rPr lang="en-US" sz="2133" dirty="0">
                <a:latin typeface="+mn-lt"/>
              </a:rPr>
              <a:t>and BI tools.</a:t>
            </a:r>
          </a:p>
          <a:p>
            <a:pPr marL="239994" indent="-239994">
              <a:spcBef>
                <a:spcPts val="800"/>
              </a:spcBef>
              <a:buClr>
                <a:schemeClr val="accent1"/>
              </a:buClr>
              <a:buFont typeface="Arial" panose="020B0604020202020204" pitchFamily="34" charset="0"/>
              <a:buChar char="•"/>
            </a:pPr>
            <a:r>
              <a:rPr lang="en-US" sz="2133" dirty="0">
                <a:latin typeface="+mn-lt"/>
              </a:rPr>
              <a:t>Simplify and consolidate data for business users through logical models.</a:t>
            </a:r>
          </a:p>
          <a:p>
            <a:pPr marL="239994" indent="-239994">
              <a:spcBef>
                <a:spcPts val="800"/>
              </a:spcBef>
              <a:buClr>
                <a:schemeClr val="accent1"/>
              </a:buClr>
              <a:buFont typeface="Arial" panose="020B0604020202020204" pitchFamily="34" charset="0"/>
              <a:buChar char="•"/>
            </a:pPr>
            <a:r>
              <a:rPr lang="en-US" sz="2133" dirty="0">
                <a:latin typeface="+mn-lt"/>
              </a:rPr>
              <a:t>Create Ah-Hoc access that can be promoted </a:t>
            </a:r>
            <a:br>
              <a:rPr lang="en-US" sz="2133" dirty="0">
                <a:latin typeface="+mn-lt"/>
              </a:rPr>
            </a:br>
            <a:r>
              <a:rPr lang="en-US" sz="2133" dirty="0">
                <a:latin typeface="+mn-lt"/>
              </a:rPr>
              <a:t>to BW / ETL process as needed, or can virtually extend the warehouse.</a:t>
            </a:r>
          </a:p>
          <a:p>
            <a:pPr marL="239994" indent="-239994">
              <a:spcBef>
                <a:spcPts val="800"/>
              </a:spcBef>
              <a:buClr>
                <a:schemeClr val="accent1"/>
              </a:buClr>
              <a:buFont typeface="Arial" panose="020B0604020202020204" pitchFamily="34" charset="0"/>
              <a:buChar char="•"/>
            </a:pPr>
            <a:r>
              <a:rPr lang="en-US" sz="2133" dirty="0">
                <a:latin typeface="+mn-lt"/>
              </a:rPr>
              <a:t>Use Logical Models to isolate end users and other systems from underlying changes.</a:t>
            </a:r>
          </a:p>
        </p:txBody>
      </p:sp>
      <p:sp>
        <p:nvSpPr>
          <p:cNvPr id="63" name="Can 62">
            <a:extLst>
              <a:ext uri="{FF2B5EF4-FFF2-40B4-BE49-F238E27FC236}">
                <a16:creationId xmlns:a16="http://schemas.microsoft.com/office/drawing/2014/main" id="{5CC5F548-8B72-FF4C-9526-95A1F1CD6F36}"/>
              </a:ext>
            </a:extLst>
          </p:cNvPr>
          <p:cNvSpPr/>
          <p:nvPr/>
        </p:nvSpPr>
        <p:spPr>
          <a:xfrm>
            <a:off x="1981200" y="5349213"/>
            <a:ext cx="812800" cy="812800"/>
          </a:xfrm>
          <a:prstGeom prst="can">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p>
        </p:txBody>
      </p:sp>
      <p:pic>
        <p:nvPicPr>
          <p:cNvPr id="64" name="Picture 63">
            <a:extLst>
              <a:ext uri="{FF2B5EF4-FFF2-40B4-BE49-F238E27FC236}">
                <a16:creationId xmlns:a16="http://schemas.microsoft.com/office/drawing/2014/main" id="{28BEFBC0-05B7-ED4E-9B56-7F39A74CCA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5068" y="5641463"/>
            <a:ext cx="525064" cy="369455"/>
          </a:xfrm>
          <a:prstGeom prst="rect">
            <a:avLst/>
          </a:prstGeom>
        </p:spPr>
      </p:pic>
      <p:sp>
        <p:nvSpPr>
          <p:cNvPr id="65" name="Can 64">
            <a:extLst>
              <a:ext uri="{FF2B5EF4-FFF2-40B4-BE49-F238E27FC236}">
                <a16:creationId xmlns:a16="http://schemas.microsoft.com/office/drawing/2014/main" id="{2ABAE46D-A729-BF49-AFCB-FB4CAEB079DA}"/>
              </a:ext>
            </a:extLst>
          </p:cNvPr>
          <p:cNvSpPr/>
          <p:nvPr/>
        </p:nvSpPr>
        <p:spPr>
          <a:xfrm>
            <a:off x="3352800" y="5349213"/>
            <a:ext cx="812800" cy="812800"/>
          </a:xfrm>
          <a:prstGeom prst="can">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p>
        </p:txBody>
      </p:sp>
      <p:pic>
        <p:nvPicPr>
          <p:cNvPr id="66" name="Picture 65">
            <a:extLst>
              <a:ext uri="{FF2B5EF4-FFF2-40B4-BE49-F238E27FC236}">
                <a16:creationId xmlns:a16="http://schemas.microsoft.com/office/drawing/2014/main" id="{21FC0472-4784-5A4A-9519-33524D609D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7355" y="5625857"/>
            <a:ext cx="403691" cy="400664"/>
          </a:xfrm>
          <a:prstGeom prst="rect">
            <a:avLst/>
          </a:prstGeom>
        </p:spPr>
      </p:pic>
      <p:sp>
        <p:nvSpPr>
          <p:cNvPr id="67" name="Can 66">
            <a:extLst>
              <a:ext uri="{FF2B5EF4-FFF2-40B4-BE49-F238E27FC236}">
                <a16:creationId xmlns:a16="http://schemas.microsoft.com/office/drawing/2014/main" id="{A8DADED5-22CF-FA4F-9882-EEF4A927D900}"/>
              </a:ext>
            </a:extLst>
          </p:cNvPr>
          <p:cNvSpPr/>
          <p:nvPr/>
        </p:nvSpPr>
        <p:spPr>
          <a:xfrm>
            <a:off x="609600" y="5349213"/>
            <a:ext cx="812800" cy="812800"/>
          </a:xfrm>
          <a:prstGeom prst="can">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p>
        </p:txBody>
      </p:sp>
      <p:pic>
        <p:nvPicPr>
          <p:cNvPr id="68" name="Picture 67">
            <a:extLst>
              <a:ext uri="{FF2B5EF4-FFF2-40B4-BE49-F238E27FC236}">
                <a16:creationId xmlns:a16="http://schemas.microsoft.com/office/drawing/2014/main" id="{CAEF7759-DE2F-3A46-B145-8336A48EAD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178" y="5673789"/>
            <a:ext cx="597647" cy="304800"/>
          </a:xfrm>
          <a:prstGeom prst="rect">
            <a:avLst/>
          </a:prstGeom>
        </p:spPr>
      </p:pic>
      <p:sp>
        <p:nvSpPr>
          <p:cNvPr id="71" name="Rectangle 70">
            <a:extLst>
              <a:ext uri="{FF2B5EF4-FFF2-40B4-BE49-F238E27FC236}">
                <a16:creationId xmlns:a16="http://schemas.microsoft.com/office/drawing/2014/main" id="{589DE04F-B4DB-6944-A2CB-3ECE0646A72A}"/>
              </a:ext>
            </a:extLst>
          </p:cNvPr>
          <p:cNvSpPr/>
          <p:nvPr/>
        </p:nvSpPr>
        <p:spPr>
          <a:xfrm>
            <a:off x="609600" y="2166635"/>
            <a:ext cx="3554083" cy="510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JDBC / ODBC / SOAP / REST</a:t>
            </a:r>
          </a:p>
        </p:txBody>
      </p:sp>
      <p:sp>
        <p:nvSpPr>
          <p:cNvPr id="69" name="Rectangle 68">
            <a:extLst>
              <a:ext uri="{FF2B5EF4-FFF2-40B4-BE49-F238E27FC236}">
                <a16:creationId xmlns:a16="http://schemas.microsoft.com/office/drawing/2014/main" id="{530243D9-F0B4-6343-8DB7-2AF1269F1994}"/>
              </a:ext>
            </a:extLst>
          </p:cNvPr>
          <p:cNvSpPr/>
          <p:nvPr/>
        </p:nvSpPr>
        <p:spPr>
          <a:xfrm>
            <a:off x="609600" y="3508896"/>
            <a:ext cx="3556000" cy="720000"/>
          </a:xfrm>
          <a:prstGeom prst="rect">
            <a:avLst/>
          </a:prstGeom>
          <a:noFill/>
          <a:ln w="22225" cap="flat" cmpd="sng">
            <a:solidFill>
              <a:schemeClr val="accent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33" dirty="0">
                <a:solidFill>
                  <a:schemeClr val="tx1"/>
                </a:solidFill>
              </a:rPr>
              <a:t>Physical Model</a:t>
            </a:r>
          </a:p>
        </p:txBody>
      </p:sp>
      <p:sp>
        <p:nvSpPr>
          <p:cNvPr id="75" name="Rectangle 74">
            <a:extLst>
              <a:ext uri="{FF2B5EF4-FFF2-40B4-BE49-F238E27FC236}">
                <a16:creationId xmlns:a16="http://schemas.microsoft.com/office/drawing/2014/main" id="{29886B23-5B90-D942-8370-88AD91275C79}"/>
              </a:ext>
            </a:extLst>
          </p:cNvPr>
          <p:cNvSpPr/>
          <p:nvPr/>
        </p:nvSpPr>
        <p:spPr>
          <a:xfrm>
            <a:off x="804991" y="3837342"/>
            <a:ext cx="609600" cy="2821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Rectangle 75">
            <a:extLst>
              <a:ext uri="{FF2B5EF4-FFF2-40B4-BE49-F238E27FC236}">
                <a16:creationId xmlns:a16="http://schemas.microsoft.com/office/drawing/2014/main" id="{F6549AFA-83EC-F340-8B3F-E840614E57F2}"/>
              </a:ext>
            </a:extLst>
          </p:cNvPr>
          <p:cNvSpPr/>
          <p:nvPr/>
        </p:nvSpPr>
        <p:spPr>
          <a:xfrm>
            <a:off x="2052273" y="3830167"/>
            <a:ext cx="609600" cy="2821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ectangle 76">
            <a:extLst>
              <a:ext uri="{FF2B5EF4-FFF2-40B4-BE49-F238E27FC236}">
                <a16:creationId xmlns:a16="http://schemas.microsoft.com/office/drawing/2014/main" id="{914734D4-87B8-AA46-B362-CD62396230D1}"/>
              </a:ext>
            </a:extLst>
          </p:cNvPr>
          <p:cNvSpPr/>
          <p:nvPr/>
        </p:nvSpPr>
        <p:spPr>
          <a:xfrm>
            <a:off x="3299556" y="3832435"/>
            <a:ext cx="609600" cy="2821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Rectangle 57">
            <a:extLst>
              <a:ext uri="{FF2B5EF4-FFF2-40B4-BE49-F238E27FC236}">
                <a16:creationId xmlns:a16="http://schemas.microsoft.com/office/drawing/2014/main" id="{A220DC82-43EA-6C4E-882E-2B189AF31CE1}"/>
              </a:ext>
            </a:extLst>
          </p:cNvPr>
          <p:cNvSpPr/>
          <p:nvPr/>
        </p:nvSpPr>
        <p:spPr>
          <a:xfrm>
            <a:off x="609600" y="4389993"/>
            <a:ext cx="3556000" cy="720000"/>
          </a:xfrm>
          <a:prstGeom prst="rect">
            <a:avLst/>
          </a:prstGeom>
          <a:noFill/>
          <a:ln w="22225" cap="flat" cmpd="sng">
            <a:solidFill>
              <a:schemeClr val="accent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33" dirty="0">
                <a:solidFill>
                  <a:schemeClr val="tx1"/>
                </a:solidFill>
              </a:rPr>
              <a:t>Spectrum Connectors</a:t>
            </a:r>
          </a:p>
        </p:txBody>
      </p:sp>
      <p:sp>
        <p:nvSpPr>
          <p:cNvPr id="80" name="Up Arrow 79">
            <a:extLst>
              <a:ext uri="{FF2B5EF4-FFF2-40B4-BE49-F238E27FC236}">
                <a16:creationId xmlns:a16="http://schemas.microsoft.com/office/drawing/2014/main" id="{3BE703E2-ECAB-DE44-ABA2-5E5EAF7522C5}"/>
              </a:ext>
            </a:extLst>
          </p:cNvPr>
          <p:cNvSpPr/>
          <p:nvPr/>
        </p:nvSpPr>
        <p:spPr>
          <a:xfrm>
            <a:off x="868556" y="4723187"/>
            <a:ext cx="482469" cy="319640"/>
          </a:xfrm>
          <a:prstGeom prst="upArrow">
            <a:avLst>
              <a:gd name="adj1" fmla="val 50000"/>
              <a:gd name="adj2" fmla="val 557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1" name="Up Arrow 80">
            <a:extLst>
              <a:ext uri="{FF2B5EF4-FFF2-40B4-BE49-F238E27FC236}">
                <a16:creationId xmlns:a16="http://schemas.microsoft.com/office/drawing/2014/main" id="{9D4C1E91-8A54-A245-89E5-E0E79A1DF0FF}"/>
              </a:ext>
            </a:extLst>
          </p:cNvPr>
          <p:cNvSpPr/>
          <p:nvPr/>
        </p:nvSpPr>
        <p:spPr>
          <a:xfrm>
            <a:off x="2115839" y="4699889"/>
            <a:ext cx="482469" cy="319640"/>
          </a:xfrm>
          <a:prstGeom prst="upArrow">
            <a:avLst>
              <a:gd name="adj1" fmla="val 50000"/>
              <a:gd name="adj2" fmla="val 557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2" name="Up Arrow 81">
            <a:extLst>
              <a:ext uri="{FF2B5EF4-FFF2-40B4-BE49-F238E27FC236}">
                <a16:creationId xmlns:a16="http://schemas.microsoft.com/office/drawing/2014/main" id="{AF9E555F-3F08-1D45-A1C1-9DF902940700}"/>
              </a:ext>
            </a:extLst>
          </p:cNvPr>
          <p:cNvSpPr/>
          <p:nvPr/>
        </p:nvSpPr>
        <p:spPr>
          <a:xfrm>
            <a:off x="3363122" y="4692124"/>
            <a:ext cx="482469" cy="319640"/>
          </a:xfrm>
          <a:prstGeom prst="upArrow">
            <a:avLst>
              <a:gd name="adj1" fmla="val 50000"/>
              <a:gd name="adj2" fmla="val 557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Rectangle 69">
            <a:extLst>
              <a:ext uri="{FF2B5EF4-FFF2-40B4-BE49-F238E27FC236}">
                <a16:creationId xmlns:a16="http://schemas.microsoft.com/office/drawing/2014/main" id="{045445F8-7F67-C745-82AA-74A417EBC715}"/>
              </a:ext>
            </a:extLst>
          </p:cNvPr>
          <p:cNvSpPr/>
          <p:nvPr/>
        </p:nvSpPr>
        <p:spPr>
          <a:xfrm>
            <a:off x="609600" y="2837765"/>
            <a:ext cx="1828800" cy="510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Logical Model</a:t>
            </a:r>
          </a:p>
        </p:txBody>
      </p:sp>
      <p:sp>
        <p:nvSpPr>
          <p:cNvPr id="84" name="Up Arrow 83">
            <a:extLst>
              <a:ext uri="{FF2B5EF4-FFF2-40B4-BE49-F238E27FC236}">
                <a16:creationId xmlns:a16="http://schemas.microsoft.com/office/drawing/2014/main" id="{0436B604-360C-574E-8FFB-CEB1B7C11420}"/>
              </a:ext>
            </a:extLst>
          </p:cNvPr>
          <p:cNvSpPr/>
          <p:nvPr/>
        </p:nvSpPr>
        <p:spPr>
          <a:xfrm>
            <a:off x="3363122" y="2930912"/>
            <a:ext cx="482469" cy="319640"/>
          </a:xfrm>
          <a:prstGeom prst="upArrow">
            <a:avLst>
              <a:gd name="adj1" fmla="val 50000"/>
              <a:gd name="adj2" fmla="val 557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8" name="Group 87">
            <a:extLst>
              <a:ext uri="{FF2B5EF4-FFF2-40B4-BE49-F238E27FC236}">
                <a16:creationId xmlns:a16="http://schemas.microsoft.com/office/drawing/2014/main" id="{B2B569CF-D9FE-A146-AA27-178E1F352344}"/>
              </a:ext>
            </a:extLst>
          </p:cNvPr>
          <p:cNvGrpSpPr/>
          <p:nvPr/>
        </p:nvGrpSpPr>
        <p:grpSpPr>
          <a:xfrm>
            <a:off x="778518" y="1480159"/>
            <a:ext cx="928103" cy="560595"/>
            <a:chOff x="4498386" y="2785488"/>
            <a:chExt cx="432209" cy="261064"/>
          </a:xfrm>
          <a:solidFill>
            <a:schemeClr val="accent3"/>
          </a:solidFill>
        </p:grpSpPr>
        <p:sp>
          <p:nvSpPr>
            <p:cNvPr id="89" name="Freeform 23">
              <a:extLst>
                <a:ext uri="{FF2B5EF4-FFF2-40B4-BE49-F238E27FC236}">
                  <a16:creationId xmlns:a16="http://schemas.microsoft.com/office/drawing/2014/main" id="{CF8A6360-FE5B-334B-8BFC-566C4D6F2E55}"/>
                </a:ext>
              </a:extLst>
            </p:cNvPr>
            <p:cNvSpPr>
              <a:spLocks noChangeArrowheads="1"/>
            </p:cNvSpPr>
            <p:nvPr/>
          </p:nvSpPr>
          <p:spPr bwMode="auto">
            <a:xfrm>
              <a:off x="4812580" y="2785488"/>
              <a:ext cx="118015" cy="261064"/>
            </a:xfrm>
            <a:custGeom>
              <a:avLst/>
              <a:gdLst>
                <a:gd name="T0" fmla="*/ 4 w 1021"/>
                <a:gd name="T1" fmla="*/ 131 h 2256"/>
                <a:gd name="T2" fmla="*/ 25 w 1021"/>
                <a:gd name="T3" fmla="*/ 53 h 2256"/>
                <a:gd name="T4" fmla="*/ 81 w 1021"/>
                <a:gd name="T5" fmla="*/ 9 h 2256"/>
                <a:gd name="T6" fmla="*/ 901 w 1021"/>
                <a:gd name="T7" fmla="*/ 0 h 2256"/>
                <a:gd name="T8" fmla="*/ 978 w 1021"/>
                <a:gd name="T9" fmla="*/ 28 h 2256"/>
                <a:gd name="T10" fmla="*/ 1016 w 1021"/>
                <a:gd name="T11" fmla="*/ 99 h 2256"/>
                <a:gd name="T12" fmla="*/ 1019 w 1021"/>
                <a:gd name="T13" fmla="*/ 2127 h 2256"/>
                <a:gd name="T14" fmla="*/ 992 w 1021"/>
                <a:gd name="T15" fmla="*/ 2210 h 2256"/>
                <a:gd name="T16" fmla="*/ 923 w 1021"/>
                <a:gd name="T17" fmla="*/ 2250 h 2256"/>
                <a:gd name="T18" fmla="*/ 119 w 1021"/>
                <a:gd name="T19" fmla="*/ 2251 h 2256"/>
                <a:gd name="T20" fmla="*/ 39 w 1021"/>
                <a:gd name="T21" fmla="*/ 2218 h 2256"/>
                <a:gd name="T22" fmla="*/ 6 w 1021"/>
                <a:gd name="T23" fmla="*/ 2137 h 2256"/>
                <a:gd name="T24" fmla="*/ 531 w 1021"/>
                <a:gd name="T25" fmla="*/ 384 h 2256"/>
                <a:gd name="T26" fmla="*/ 184 w 1021"/>
                <a:gd name="T27" fmla="*/ 386 h 2256"/>
                <a:gd name="T28" fmla="*/ 143 w 1021"/>
                <a:gd name="T29" fmla="*/ 405 h 2256"/>
                <a:gd name="T30" fmla="*/ 128 w 1021"/>
                <a:gd name="T31" fmla="*/ 442 h 2256"/>
                <a:gd name="T32" fmla="*/ 138 w 1021"/>
                <a:gd name="T33" fmla="*/ 487 h 2256"/>
                <a:gd name="T34" fmla="*/ 171 w 1021"/>
                <a:gd name="T35" fmla="*/ 514 h 2256"/>
                <a:gd name="T36" fmla="*/ 835 w 1021"/>
                <a:gd name="T37" fmla="*/ 522 h 2256"/>
                <a:gd name="T38" fmla="*/ 885 w 1021"/>
                <a:gd name="T39" fmla="*/ 511 h 2256"/>
                <a:gd name="T40" fmla="*/ 911 w 1021"/>
                <a:gd name="T41" fmla="*/ 480 h 2256"/>
                <a:gd name="T42" fmla="*/ 914 w 1021"/>
                <a:gd name="T43" fmla="*/ 432 h 2256"/>
                <a:gd name="T44" fmla="*/ 898 w 1021"/>
                <a:gd name="T45" fmla="*/ 399 h 2256"/>
                <a:gd name="T46" fmla="*/ 856 w 1021"/>
                <a:gd name="T47" fmla="*/ 385 h 2256"/>
                <a:gd name="T48" fmla="*/ 844 w 1021"/>
                <a:gd name="T49" fmla="*/ 780 h 2256"/>
                <a:gd name="T50" fmla="*/ 891 w 1021"/>
                <a:gd name="T51" fmla="*/ 768 h 2256"/>
                <a:gd name="T52" fmla="*/ 913 w 1021"/>
                <a:gd name="T53" fmla="*/ 734 h 2256"/>
                <a:gd name="T54" fmla="*/ 913 w 1021"/>
                <a:gd name="T55" fmla="*/ 687 h 2256"/>
                <a:gd name="T56" fmla="*/ 892 w 1021"/>
                <a:gd name="T57" fmla="*/ 657 h 2256"/>
                <a:gd name="T58" fmla="*/ 847 w 1021"/>
                <a:gd name="T59" fmla="*/ 645 h 2256"/>
                <a:gd name="T60" fmla="*/ 176 w 1021"/>
                <a:gd name="T61" fmla="*/ 648 h 2256"/>
                <a:gd name="T62" fmla="*/ 138 w 1021"/>
                <a:gd name="T63" fmla="*/ 672 h 2256"/>
                <a:gd name="T64" fmla="*/ 128 w 1021"/>
                <a:gd name="T65" fmla="*/ 714 h 2256"/>
                <a:gd name="T66" fmla="*/ 143 w 1021"/>
                <a:gd name="T67" fmla="*/ 755 h 2256"/>
                <a:gd name="T68" fmla="*/ 173 w 1021"/>
                <a:gd name="T69" fmla="*/ 776 h 2256"/>
                <a:gd name="T70" fmla="*/ 524 w 1021"/>
                <a:gd name="T71" fmla="*/ 781 h 2256"/>
                <a:gd name="T72" fmla="*/ 189 w 1021"/>
                <a:gd name="T73" fmla="*/ 126 h 2256"/>
                <a:gd name="T74" fmla="*/ 148 w 1021"/>
                <a:gd name="T75" fmla="*/ 139 h 2256"/>
                <a:gd name="T76" fmla="*/ 129 w 1021"/>
                <a:gd name="T77" fmla="*/ 169 h 2256"/>
                <a:gd name="T78" fmla="*/ 132 w 1021"/>
                <a:gd name="T79" fmla="*/ 214 h 2256"/>
                <a:gd name="T80" fmla="*/ 160 w 1021"/>
                <a:gd name="T81" fmla="*/ 247 h 2256"/>
                <a:gd name="T82" fmla="*/ 207 w 1021"/>
                <a:gd name="T83" fmla="*/ 261 h 2256"/>
                <a:gd name="T84" fmla="*/ 881 w 1021"/>
                <a:gd name="T85" fmla="*/ 253 h 2256"/>
                <a:gd name="T86" fmla="*/ 908 w 1021"/>
                <a:gd name="T87" fmla="*/ 226 h 2256"/>
                <a:gd name="T88" fmla="*/ 915 w 1021"/>
                <a:gd name="T89" fmla="*/ 180 h 2256"/>
                <a:gd name="T90" fmla="*/ 903 w 1021"/>
                <a:gd name="T91" fmla="*/ 143 h 2256"/>
                <a:gd name="T92" fmla="*/ 868 w 1021"/>
                <a:gd name="T93" fmla="*/ 127 h 2256"/>
                <a:gd name="T94" fmla="*/ 605 w 1021"/>
                <a:gd name="T95" fmla="*/ 1664 h 2256"/>
                <a:gd name="T96" fmla="*/ 589 w 1021"/>
                <a:gd name="T97" fmla="*/ 1618 h 2256"/>
                <a:gd name="T98" fmla="*/ 551 w 1021"/>
                <a:gd name="T99" fmla="*/ 1590 h 2256"/>
                <a:gd name="T100" fmla="*/ 501 w 1021"/>
                <a:gd name="T101" fmla="*/ 1588 h 2256"/>
                <a:gd name="T102" fmla="*/ 462 w 1021"/>
                <a:gd name="T103" fmla="*/ 1611 h 2256"/>
                <a:gd name="T104" fmla="*/ 441 w 1021"/>
                <a:gd name="T105" fmla="*/ 1651 h 2256"/>
                <a:gd name="T106" fmla="*/ 446 w 1021"/>
                <a:gd name="T107" fmla="*/ 1699 h 2256"/>
                <a:gd name="T108" fmla="*/ 477 w 1021"/>
                <a:gd name="T109" fmla="*/ 1736 h 2256"/>
                <a:gd name="T110" fmla="*/ 524 w 1021"/>
                <a:gd name="T111" fmla="*/ 1749 h 2256"/>
                <a:gd name="T112" fmla="*/ 570 w 1021"/>
                <a:gd name="T113" fmla="*/ 1734 h 2256"/>
                <a:gd name="T114" fmla="*/ 599 w 1021"/>
                <a:gd name="T115" fmla="*/ 169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1" h="2256">
                  <a:moveTo>
                    <a:pt x="4" y="1123"/>
                  </a:moveTo>
                  <a:lnTo>
                    <a:pt x="4" y="1123"/>
                  </a:lnTo>
                  <a:lnTo>
                    <a:pt x="4" y="310"/>
                  </a:lnTo>
                  <a:lnTo>
                    <a:pt x="4" y="220"/>
                  </a:lnTo>
                  <a:lnTo>
                    <a:pt x="4" y="175"/>
                  </a:lnTo>
                  <a:lnTo>
                    <a:pt x="4" y="131"/>
                  </a:lnTo>
                  <a:lnTo>
                    <a:pt x="5" y="116"/>
                  </a:lnTo>
                  <a:lnTo>
                    <a:pt x="7" y="101"/>
                  </a:lnTo>
                  <a:lnTo>
                    <a:pt x="10" y="88"/>
                  </a:lnTo>
                  <a:lnTo>
                    <a:pt x="14" y="76"/>
                  </a:lnTo>
                  <a:lnTo>
                    <a:pt x="19" y="64"/>
                  </a:lnTo>
                  <a:lnTo>
                    <a:pt x="25" y="53"/>
                  </a:lnTo>
                  <a:lnTo>
                    <a:pt x="32" y="43"/>
                  </a:lnTo>
                  <a:lnTo>
                    <a:pt x="40" y="34"/>
                  </a:lnTo>
                  <a:lnTo>
                    <a:pt x="49" y="26"/>
                  </a:lnTo>
                  <a:lnTo>
                    <a:pt x="59" y="19"/>
                  </a:lnTo>
                  <a:lnTo>
                    <a:pt x="69" y="14"/>
                  </a:lnTo>
                  <a:lnTo>
                    <a:pt x="81" y="9"/>
                  </a:lnTo>
                  <a:lnTo>
                    <a:pt x="94" y="5"/>
                  </a:lnTo>
                  <a:lnTo>
                    <a:pt x="107" y="2"/>
                  </a:lnTo>
                  <a:lnTo>
                    <a:pt x="121" y="0"/>
                  </a:lnTo>
                  <a:lnTo>
                    <a:pt x="136" y="0"/>
                  </a:lnTo>
                  <a:lnTo>
                    <a:pt x="884" y="0"/>
                  </a:lnTo>
                  <a:lnTo>
                    <a:pt x="901" y="0"/>
                  </a:lnTo>
                  <a:lnTo>
                    <a:pt x="917" y="2"/>
                  </a:lnTo>
                  <a:lnTo>
                    <a:pt x="931" y="5"/>
                  </a:lnTo>
                  <a:lnTo>
                    <a:pt x="944" y="9"/>
                  </a:lnTo>
                  <a:lnTo>
                    <a:pt x="957" y="14"/>
                  </a:lnTo>
                  <a:lnTo>
                    <a:pt x="968" y="21"/>
                  </a:lnTo>
                  <a:lnTo>
                    <a:pt x="978" y="28"/>
                  </a:lnTo>
                  <a:lnTo>
                    <a:pt x="987" y="37"/>
                  </a:lnTo>
                  <a:lnTo>
                    <a:pt x="995" y="47"/>
                  </a:lnTo>
                  <a:lnTo>
                    <a:pt x="1002" y="58"/>
                  </a:lnTo>
                  <a:lnTo>
                    <a:pt x="1007" y="70"/>
                  </a:lnTo>
                  <a:lnTo>
                    <a:pt x="1012" y="84"/>
                  </a:lnTo>
                  <a:lnTo>
                    <a:pt x="1016" y="99"/>
                  </a:lnTo>
                  <a:lnTo>
                    <a:pt x="1018" y="115"/>
                  </a:lnTo>
                  <a:lnTo>
                    <a:pt x="1020" y="132"/>
                  </a:lnTo>
                  <a:lnTo>
                    <a:pt x="1020" y="151"/>
                  </a:lnTo>
                  <a:lnTo>
                    <a:pt x="1020" y="1570"/>
                  </a:lnTo>
                  <a:lnTo>
                    <a:pt x="1020" y="2110"/>
                  </a:lnTo>
                  <a:lnTo>
                    <a:pt x="1019" y="2127"/>
                  </a:lnTo>
                  <a:lnTo>
                    <a:pt x="1018" y="2144"/>
                  </a:lnTo>
                  <a:lnTo>
                    <a:pt x="1015" y="2160"/>
                  </a:lnTo>
                  <a:lnTo>
                    <a:pt x="1011" y="2174"/>
                  </a:lnTo>
                  <a:lnTo>
                    <a:pt x="1005" y="2187"/>
                  </a:lnTo>
                  <a:lnTo>
                    <a:pt x="999" y="2199"/>
                  </a:lnTo>
                  <a:lnTo>
                    <a:pt x="992" y="2210"/>
                  </a:lnTo>
                  <a:lnTo>
                    <a:pt x="983" y="2219"/>
                  </a:lnTo>
                  <a:lnTo>
                    <a:pt x="974" y="2228"/>
                  </a:lnTo>
                  <a:lnTo>
                    <a:pt x="963" y="2235"/>
                  </a:lnTo>
                  <a:lnTo>
                    <a:pt x="951" y="2241"/>
                  </a:lnTo>
                  <a:lnTo>
                    <a:pt x="937" y="2246"/>
                  </a:lnTo>
                  <a:lnTo>
                    <a:pt x="923" y="2250"/>
                  </a:lnTo>
                  <a:lnTo>
                    <a:pt x="907" y="2252"/>
                  </a:lnTo>
                  <a:lnTo>
                    <a:pt x="890" y="2254"/>
                  </a:lnTo>
                  <a:lnTo>
                    <a:pt x="871" y="2255"/>
                  </a:lnTo>
                  <a:lnTo>
                    <a:pt x="158" y="2253"/>
                  </a:lnTo>
                  <a:lnTo>
                    <a:pt x="138" y="2252"/>
                  </a:lnTo>
                  <a:lnTo>
                    <a:pt x="119" y="2251"/>
                  </a:lnTo>
                  <a:lnTo>
                    <a:pt x="102" y="2248"/>
                  </a:lnTo>
                  <a:lnTo>
                    <a:pt x="86" y="2244"/>
                  </a:lnTo>
                  <a:lnTo>
                    <a:pt x="72" y="2239"/>
                  </a:lnTo>
                  <a:lnTo>
                    <a:pt x="60" y="2233"/>
                  </a:lnTo>
                  <a:lnTo>
                    <a:pt x="48" y="2226"/>
                  </a:lnTo>
                  <a:lnTo>
                    <a:pt x="39" y="2218"/>
                  </a:lnTo>
                  <a:lnTo>
                    <a:pt x="30" y="2208"/>
                  </a:lnTo>
                  <a:lnTo>
                    <a:pt x="23" y="2196"/>
                  </a:lnTo>
                  <a:lnTo>
                    <a:pt x="17" y="2184"/>
                  </a:lnTo>
                  <a:lnTo>
                    <a:pt x="12" y="2170"/>
                  </a:lnTo>
                  <a:lnTo>
                    <a:pt x="9" y="2154"/>
                  </a:lnTo>
                  <a:lnTo>
                    <a:pt x="6" y="2137"/>
                  </a:lnTo>
                  <a:lnTo>
                    <a:pt x="5" y="2119"/>
                  </a:lnTo>
                  <a:lnTo>
                    <a:pt x="4" y="2099"/>
                  </a:lnTo>
                  <a:lnTo>
                    <a:pt x="0" y="1333"/>
                  </a:lnTo>
                  <a:lnTo>
                    <a:pt x="0" y="1123"/>
                  </a:lnTo>
                  <a:lnTo>
                    <a:pt x="4" y="1123"/>
                  </a:lnTo>
                  <a:close/>
                  <a:moveTo>
                    <a:pt x="531" y="384"/>
                  </a:moveTo>
                  <a:lnTo>
                    <a:pt x="531" y="384"/>
                  </a:lnTo>
                  <a:lnTo>
                    <a:pt x="531" y="384"/>
                  </a:lnTo>
                  <a:lnTo>
                    <a:pt x="214" y="384"/>
                  </a:lnTo>
                  <a:lnTo>
                    <a:pt x="203" y="384"/>
                  </a:lnTo>
                  <a:lnTo>
                    <a:pt x="193" y="385"/>
                  </a:lnTo>
                  <a:lnTo>
                    <a:pt x="184" y="386"/>
                  </a:lnTo>
                  <a:lnTo>
                    <a:pt x="175" y="388"/>
                  </a:lnTo>
                  <a:lnTo>
                    <a:pt x="167" y="390"/>
                  </a:lnTo>
                  <a:lnTo>
                    <a:pt x="160" y="393"/>
                  </a:lnTo>
                  <a:lnTo>
                    <a:pt x="154" y="396"/>
                  </a:lnTo>
                  <a:lnTo>
                    <a:pt x="148" y="400"/>
                  </a:lnTo>
                  <a:lnTo>
                    <a:pt x="143" y="405"/>
                  </a:lnTo>
                  <a:lnTo>
                    <a:pt x="139" y="410"/>
                  </a:lnTo>
                  <a:lnTo>
                    <a:pt x="135" y="415"/>
                  </a:lnTo>
                  <a:lnTo>
                    <a:pt x="132" y="421"/>
                  </a:lnTo>
                  <a:lnTo>
                    <a:pt x="130" y="428"/>
                  </a:lnTo>
                  <a:lnTo>
                    <a:pt x="129" y="435"/>
                  </a:lnTo>
                  <a:lnTo>
                    <a:pt x="128" y="442"/>
                  </a:lnTo>
                  <a:lnTo>
                    <a:pt x="127" y="451"/>
                  </a:lnTo>
                  <a:lnTo>
                    <a:pt x="128" y="459"/>
                  </a:lnTo>
                  <a:lnTo>
                    <a:pt x="130" y="466"/>
                  </a:lnTo>
                  <a:lnTo>
                    <a:pt x="132" y="474"/>
                  </a:lnTo>
                  <a:lnTo>
                    <a:pt x="134" y="480"/>
                  </a:lnTo>
                  <a:lnTo>
                    <a:pt x="138" y="487"/>
                  </a:lnTo>
                  <a:lnTo>
                    <a:pt x="142" y="492"/>
                  </a:lnTo>
                  <a:lnTo>
                    <a:pt x="146" y="498"/>
                  </a:lnTo>
                  <a:lnTo>
                    <a:pt x="151" y="503"/>
                  </a:lnTo>
                  <a:lnTo>
                    <a:pt x="157" y="507"/>
                  </a:lnTo>
                  <a:lnTo>
                    <a:pt x="164" y="511"/>
                  </a:lnTo>
                  <a:lnTo>
                    <a:pt x="171" y="514"/>
                  </a:lnTo>
                  <a:lnTo>
                    <a:pt x="178" y="517"/>
                  </a:lnTo>
                  <a:lnTo>
                    <a:pt x="187" y="519"/>
                  </a:lnTo>
                  <a:lnTo>
                    <a:pt x="195" y="520"/>
                  </a:lnTo>
                  <a:lnTo>
                    <a:pt x="205" y="521"/>
                  </a:lnTo>
                  <a:lnTo>
                    <a:pt x="214" y="522"/>
                  </a:lnTo>
                  <a:lnTo>
                    <a:pt x="835" y="522"/>
                  </a:lnTo>
                  <a:lnTo>
                    <a:pt x="846" y="521"/>
                  </a:lnTo>
                  <a:lnTo>
                    <a:pt x="855" y="520"/>
                  </a:lnTo>
                  <a:lnTo>
                    <a:pt x="864" y="518"/>
                  </a:lnTo>
                  <a:lnTo>
                    <a:pt x="872" y="516"/>
                  </a:lnTo>
                  <a:lnTo>
                    <a:pt x="879" y="514"/>
                  </a:lnTo>
                  <a:lnTo>
                    <a:pt x="885" y="511"/>
                  </a:lnTo>
                  <a:lnTo>
                    <a:pt x="891" y="507"/>
                  </a:lnTo>
                  <a:lnTo>
                    <a:pt x="896" y="503"/>
                  </a:lnTo>
                  <a:lnTo>
                    <a:pt x="901" y="498"/>
                  </a:lnTo>
                  <a:lnTo>
                    <a:pt x="905" y="493"/>
                  </a:lnTo>
                  <a:lnTo>
                    <a:pt x="908" y="487"/>
                  </a:lnTo>
                  <a:lnTo>
                    <a:pt x="911" y="480"/>
                  </a:lnTo>
                  <a:lnTo>
                    <a:pt x="913" y="473"/>
                  </a:lnTo>
                  <a:lnTo>
                    <a:pt x="914" y="466"/>
                  </a:lnTo>
                  <a:lnTo>
                    <a:pt x="915" y="457"/>
                  </a:lnTo>
                  <a:lnTo>
                    <a:pt x="915" y="449"/>
                  </a:lnTo>
                  <a:lnTo>
                    <a:pt x="915" y="440"/>
                  </a:lnTo>
                  <a:lnTo>
                    <a:pt x="914" y="432"/>
                  </a:lnTo>
                  <a:lnTo>
                    <a:pt x="913" y="425"/>
                  </a:lnTo>
                  <a:lnTo>
                    <a:pt x="911" y="419"/>
                  </a:lnTo>
                  <a:lnTo>
                    <a:pt x="909" y="413"/>
                  </a:lnTo>
                  <a:lnTo>
                    <a:pt x="906" y="408"/>
                  </a:lnTo>
                  <a:lnTo>
                    <a:pt x="902" y="403"/>
                  </a:lnTo>
                  <a:lnTo>
                    <a:pt x="898" y="399"/>
                  </a:lnTo>
                  <a:lnTo>
                    <a:pt x="893" y="396"/>
                  </a:lnTo>
                  <a:lnTo>
                    <a:pt x="887" y="393"/>
                  </a:lnTo>
                  <a:lnTo>
                    <a:pt x="881" y="390"/>
                  </a:lnTo>
                  <a:lnTo>
                    <a:pt x="873" y="388"/>
                  </a:lnTo>
                  <a:lnTo>
                    <a:pt x="865" y="386"/>
                  </a:lnTo>
                  <a:lnTo>
                    <a:pt x="856" y="385"/>
                  </a:lnTo>
                  <a:lnTo>
                    <a:pt x="835" y="384"/>
                  </a:lnTo>
                  <a:lnTo>
                    <a:pt x="531" y="384"/>
                  </a:lnTo>
                  <a:close/>
                  <a:moveTo>
                    <a:pt x="524" y="781"/>
                  </a:moveTo>
                  <a:lnTo>
                    <a:pt x="524" y="781"/>
                  </a:lnTo>
                  <a:lnTo>
                    <a:pt x="833" y="781"/>
                  </a:lnTo>
                  <a:lnTo>
                    <a:pt x="844" y="780"/>
                  </a:lnTo>
                  <a:lnTo>
                    <a:pt x="854" y="780"/>
                  </a:lnTo>
                  <a:lnTo>
                    <a:pt x="862" y="778"/>
                  </a:lnTo>
                  <a:lnTo>
                    <a:pt x="871" y="776"/>
                  </a:lnTo>
                  <a:lnTo>
                    <a:pt x="878" y="774"/>
                  </a:lnTo>
                  <a:lnTo>
                    <a:pt x="885" y="771"/>
                  </a:lnTo>
                  <a:lnTo>
                    <a:pt x="891" y="768"/>
                  </a:lnTo>
                  <a:lnTo>
                    <a:pt x="896" y="763"/>
                  </a:lnTo>
                  <a:lnTo>
                    <a:pt x="901" y="759"/>
                  </a:lnTo>
                  <a:lnTo>
                    <a:pt x="905" y="754"/>
                  </a:lnTo>
                  <a:lnTo>
                    <a:pt x="908" y="748"/>
                  </a:lnTo>
                  <a:lnTo>
                    <a:pt x="911" y="741"/>
                  </a:lnTo>
                  <a:lnTo>
                    <a:pt x="913" y="734"/>
                  </a:lnTo>
                  <a:lnTo>
                    <a:pt x="914" y="727"/>
                  </a:lnTo>
                  <a:lnTo>
                    <a:pt x="915" y="718"/>
                  </a:lnTo>
                  <a:lnTo>
                    <a:pt x="915" y="710"/>
                  </a:lnTo>
                  <a:lnTo>
                    <a:pt x="915" y="701"/>
                  </a:lnTo>
                  <a:lnTo>
                    <a:pt x="914" y="694"/>
                  </a:lnTo>
                  <a:lnTo>
                    <a:pt x="913" y="687"/>
                  </a:lnTo>
                  <a:lnTo>
                    <a:pt x="911" y="680"/>
                  </a:lnTo>
                  <a:lnTo>
                    <a:pt x="909" y="675"/>
                  </a:lnTo>
                  <a:lnTo>
                    <a:pt x="905" y="669"/>
                  </a:lnTo>
                  <a:lnTo>
                    <a:pt x="902" y="664"/>
                  </a:lnTo>
                  <a:lnTo>
                    <a:pt x="897" y="660"/>
                  </a:lnTo>
                  <a:lnTo>
                    <a:pt x="892" y="657"/>
                  </a:lnTo>
                  <a:lnTo>
                    <a:pt x="887" y="653"/>
                  </a:lnTo>
                  <a:lnTo>
                    <a:pt x="880" y="651"/>
                  </a:lnTo>
                  <a:lnTo>
                    <a:pt x="873" y="648"/>
                  </a:lnTo>
                  <a:lnTo>
                    <a:pt x="865" y="647"/>
                  </a:lnTo>
                  <a:lnTo>
                    <a:pt x="857" y="646"/>
                  </a:lnTo>
                  <a:lnTo>
                    <a:pt x="847" y="645"/>
                  </a:lnTo>
                  <a:lnTo>
                    <a:pt x="837" y="645"/>
                  </a:lnTo>
                  <a:lnTo>
                    <a:pt x="507" y="645"/>
                  </a:lnTo>
                  <a:lnTo>
                    <a:pt x="203" y="645"/>
                  </a:lnTo>
                  <a:lnTo>
                    <a:pt x="194" y="645"/>
                  </a:lnTo>
                  <a:lnTo>
                    <a:pt x="184" y="646"/>
                  </a:lnTo>
                  <a:lnTo>
                    <a:pt x="176" y="648"/>
                  </a:lnTo>
                  <a:lnTo>
                    <a:pt x="168" y="650"/>
                  </a:lnTo>
                  <a:lnTo>
                    <a:pt x="161" y="653"/>
                  </a:lnTo>
                  <a:lnTo>
                    <a:pt x="154" y="657"/>
                  </a:lnTo>
                  <a:lnTo>
                    <a:pt x="148" y="661"/>
                  </a:lnTo>
                  <a:lnTo>
                    <a:pt x="143" y="666"/>
                  </a:lnTo>
                  <a:lnTo>
                    <a:pt x="138" y="672"/>
                  </a:lnTo>
                  <a:lnTo>
                    <a:pt x="135" y="678"/>
                  </a:lnTo>
                  <a:lnTo>
                    <a:pt x="132" y="684"/>
                  </a:lnTo>
                  <a:lnTo>
                    <a:pt x="130" y="691"/>
                  </a:lnTo>
                  <a:lnTo>
                    <a:pt x="128" y="698"/>
                  </a:lnTo>
                  <a:lnTo>
                    <a:pt x="128" y="706"/>
                  </a:lnTo>
                  <a:lnTo>
                    <a:pt x="128" y="714"/>
                  </a:lnTo>
                  <a:lnTo>
                    <a:pt x="129" y="723"/>
                  </a:lnTo>
                  <a:lnTo>
                    <a:pt x="131" y="730"/>
                  </a:lnTo>
                  <a:lnTo>
                    <a:pt x="134" y="737"/>
                  </a:lnTo>
                  <a:lnTo>
                    <a:pt x="136" y="743"/>
                  </a:lnTo>
                  <a:lnTo>
                    <a:pt x="139" y="749"/>
                  </a:lnTo>
                  <a:lnTo>
                    <a:pt x="143" y="755"/>
                  </a:lnTo>
                  <a:lnTo>
                    <a:pt x="147" y="759"/>
                  </a:lnTo>
                  <a:lnTo>
                    <a:pt x="151" y="764"/>
                  </a:lnTo>
                  <a:lnTo>
                    <a:pt x="156" y="768"/>
                  </a:lnTo>
                  <a:lnTo>
                    <a:pt x="161" y="771"/>
                  </a:lnTo>
                  <a:lnTo>
                    <a:pt x="167" y="774"/>
                  </a:lnTo>
                  <a:lnTo>
                    <a:pt x="173" y="776"/>
                  </a:lnTo>
                  <a:lnTo>
                    <a:pt x="179" y="778"/>
                  </a:lnTo>
                  <a:lnTo>
                    <a:pt x="185" y="780"/>
                  </a:lnTo>
                  <a:lnTo>
                    <a:pt x="192" y="780"/>
                  </a:lnTo>
                  <a:lnTo>
                    <a:pt x="200" y="781"/>
                  </a:lnTo>
                  <a:lnTo>
                    <a:pt x="207" y="781"/>
                  </a:lnTo>
                  <a:lnTo>
                    <a:pt x="524" y="781"/>
                  </a:lnTo>
                  <a:close/>
                  <a:moveTo>
                    <a:pt x="524" y="125"/>
                  </a:moveTo>
                  <a:lnTo>
                    <a:pt x="524" y="125"/>
                  </a:lnTo>
                  <a:lnTo>
                    <a:pt x="524" y="125"/>
                  </a:lnTo>
                  <a:lnTo>
                    <a:pt x="207" y="125"/>
                  </a:lnTo>
                  <a:lnTo>
                    <a:pt x="198" y="125"/>
                  </a:lnTo>
                  <a:lnTo>
                    <a:pt x="189" y="126"/>
                  </a:lnTo>
                  <a:lnTo>
                    <a:pt x="180" y="127"/>
                  </a:lnTo>
                  <a:lnTo>
                    <a:pt x="173" y="128"/>
                  </a:lnTo>
                  <a:lnTo>
                    <a:pt x="165" y="130"/>
                  </a:lnTo>
                  <a:lnTo>
                    <a:pt x="159" y="133"/>
                  </a:lnTo>
                  <a:lnTo>
                    <a:pt x="153" y="136"/>
                  </a:lnTo>
                  <a:lnTo>
                    <a:pt x="148" y="139"/>
                  </a:lnTo>
                  <a:lnTo>
                    <a:pt x="143" y="143"/>
                  </a:lnTo>
                  <a:lnTo>
                    <a:pt x="139" y="148"/>
                  </a:lnTo>
                  <a:lnTo>
                    <a:pt x="135" y="152"/>
                  </a:lnTo>
                  <a:lnTo>
                    <a:pt x="132" y="158"/>
                  </a:lnTo>
                  <a:lnTo>
                    <a:pt x="130" y="163"/>
                  </a:lnTo>
                  <a:lnTo>
                    <a:pt x="129" y="169"/>
                  </a:lnTo>
                  <a:lnTo>
                    <a:pt x="128" y="176"/>
                  </a:lnTo>
                  <a:lnTo>
                    <a:pt x="127" y="183"/>
                  </a:lnTo>
                  <a:lnTo>
                    <a:pt x="127" y="191"/>
                  </a:lnTo>
                  <a:lnTo>
                    <a:pt x="128" y="199"/>
                  </a:lnTo>
                  <a:lnTo>
                    <a:pt x="130" y="206"/>
                  </a:lnTo>
                  <a:lnTo>
                    <a:pt x="132" y="214"/>
                  </a:lnTo>
                  <a:lnTo>
                    <a:pt x="135" y="220"/>
                  </a:lnTo>
                  <a:lnTo>
                    <a:pt x="139" y="227"/>
                  </a:lnTo>
                  <a:lnTo>
                    <a:pt x="143" y="232"/>
                  </a:lnTo>
                  <a:lnTo>
                    <a:pt x="148" y="238"/>
                  </a:lnTo>
                  <a:lnTo>
                    <a:pt x="154" y="243"/>
                  </a:lnTo>
                  <a:lnTo>
                    <a:pt x="160" y="247"/>
                  </a:lnTo>
                  <a:lnTo>
                    <a:pt x="167" y="251"/>
                  </a:lnTo>
                  <a:lnTo>
                    <a:pt x="174" y="254"/>
                  </a:lnTo>
                  <a:lnTo>
                    <a:pt x="182" y="257"/>
                  </a:lnTo>
                  <a:lnTo>
                    <a:pt x="190" y="259"/>
                  </a:lnTo>
                  <a:lnTo>
                    <a:pt x="198" y="260"/>
                  </a:lnTo>
                  <a:lnTo>
                    <a:pt x="207" y="261"/>
                  </a:lnTo>
                  <a:lnTo>
                    <a:pt x="841" y="261"/>
                  </a:lnTo>
                  <a:lnTo>
                    <a:pt x="850" y="260"/>
                  </a:lnTo>
                  <a:lnTo>
                    <a:pt x="859" y="259"/>
                  </a:lnTo>
                  <a:lnTo>
                    <a:pt x="867" y="257"/>
                  </a:lnTo>
                  <a:lnTo>
                    <a:pt x="874" y="255"/>
                  </a:lnTo>
                  <a:lnTo>
                    <a:pt x="881" y="253"/>
                  </a:lnTo>
                  <a:lnTo>
                    <a:pt x="887" y="249"/>
                  </a:lnTo>
                  <a:lnTo>
                    <a:pt x="892" y="246"/>
                  </a:lnTo>
                  <a:lnTo>
                    <a:pt x="897" y="242"/>
                  </a:lnTo>
                  <a:lnTo>
                    <a:pt x="901" y="237"/>
                  </a:lnTo>
                  <a:lnTo>
                    <a:pt x="905" y="232"/>
                  </a:lnTo>
                  <a:lnTo>
                    <a:pt x="908" y="226"/>
                  </a:lnTo>
                  <a:lnTo>
                    <a:pt x="911" y="219"/>
                  </a:lnTo>
                  <a:lnTo>
                    <a:pt x="913" y="213"/>
                  </a:lnTo>
                  <a:lnTo>
                    <a:pt x="914" y="205"/>
                  </a:lnTo>
                  <a:lnTo>
                    <a:pt x="915" y="197"/>
                  </a:lnTo>
                  <a:lnTo>
                    <a:pt x="915" y="189"/>
                  </a:lnTo>
                  <a:lnTo>
                    <a:pt x="915" y="180"/>
                  </a:lnTo>
                  <a:lnTo>
                    <a:pt x="914" y="173"/>
                  </a:lnTo>
                  <a:lnTo>
                    <a:pt x="913" y="166"/>
                  </a:lnTo>
                  <a:lnTo>
                    <a:pt x="911" y="159"/>
                  </a:lnTo>
                  <a:lnTo>
                    <a:pt x="909" y="153"/>
                  </a:lnTo>
                  <a:lnTo>
                    <a:pt x="906" y="148"/>
                  </a:lnTo>
                  <a:lnTo>
                    <a:pt x="903" y="143"/>
                  </a:lnTo>
                  <a:lnTo>
                    <a:pt x="899" y="139"/>
                  </a:lnTo>
                  <a:lnTo>
                    <a:pt x="894" y="136"/>
                  </a:lnTo>
                  <a:lnTo>
                    <a:pt x="889" y="133"/>
                  </a:lnTo>
                  <a:lnTo>
                    <a:pt x="882" y="130"/>
                  </a:lnTo>
                  <a:lnTo>
                    <a:pt x="876" y="128"/>
                  </a:lnTo>
                  <a:lnTo>
                    <a:pt x="868" y="127"/>
                  </a:lnTo>
                  <a:lnTo>
                    <a:pt x="860" y="125"/>
                  </a:lnTo>
                  <a:lnTo>
                    <a:pt x="851" y="125"/>
                  </a:lnTo>
                  <a:lnTo>
                    <a:pt x="841" y="125"/>
                  </a:lnTo>
                  <a:lnTo>
                    <a:pt x="524" y="125"/>
                  </a:lnTo>
                  <a:close/>
                  <a:moveTo>
                    <a:pt x="605" y="1664"/>
                  </a:moveTo>
                  <a:lnTo>
                    <a:pt x="605" y="1664"/>
                  </a:lnTo>
                  <a:lnTo>
                    <a:pt x="605" y="1655"/>
                  </a:lnTo>
                  <a:lnTo>
                    <a:pt x="603" y="1647"/>
                  </a:lnTo>
                  <a:lnTo>
                    <a:pt x="601" y="1639"/>
                  </a:lnTo>
                  <a:lnTo>
                    <a:pt x="598" y="1632"/>
                  </a:lnTo>
                  <a:lnTo>
                    <a:pt x="594" y="1625"/>
                  </a:lnTo>
                  <a:lnTo>
                    <a:pt x="589" y="1618"/>
                  </a:lnTo>
                  <a:lnTo>
                    <a:pt x="584" y="1612"/>
                  </a:lnTo>
                  <a:lnTo>
                    <a:pt x="579" y="1607"/>
                  </a:lnTo>
                  <a:lnTo>
                    <a:pt x="572" y="1602"/>
                  </a:lnTo>
                  <a:lnTo>
                    <a:pt x="566" y="1597"/>
                  </a:lnTo>
                  <a:lnTo>
                    <a:pt x="558" y="1593"/>
                  </a:lnTo>
                  <a:lnTo>
                    <a:pt x="551" y="1590"/>
                  </a:lnTo>
                  <a:lnTo>
                    <a:pt x="543" y="1588"/>
                  </a:lnTo>
                  <a:lnTo>
                    <a:pt x="534" y="1586"/>
                  </a:lnTo>
                  <a:lnTo>
                    <a:pt x="525" y="1585"/>
                  </a:lnTo>
                  <a:lnTo>
                    <a:pt x="516" y="1586"/>
                  </a:lnTo>
                  <a:lnTo>
                    <a:pt x="508" y="1586"/>
                  </a:lnTo>
                  <a:lnTo>
                    <a:pt x="501" y="1588"/>
                  </a:lnTo>
                  <a:lnTo>
                    <a:pt x="493" y="1590"/>
                  </a:lnTo>
                  <a:lnTo>
                    <a:pt x="486" y="1593"/>
                  </a:lnTo>
                  <a:lnTo>
                    <a:pt x="479" y="1597"/>
                  </a:lnTo>
                  <a:lnTo>
                    <a:pt x="473" y="1601"/>
                  </a:lnTo>
                  <a:lnTo>
                    <a:pt x="467" y="1606"/>
                  </a:lnTo>
                  <a:lnTo>
                    <a:pt x="462" y="1611"/>
                  </a:lnTo>
                  <a:lnTo>
                    <a:pt x="457" y="1617"/>
                  </a:lnTo>
                  <a:lnTo>
                    <a:pt x="452" y="1623"/>
                  </a:lnTo>
                  <a:lnTo>
                    <a:pt x="449" y="1629"/>
                  </a:lnTo>
                  <a:lnTo>
                    <a:pt x="445" y="1636"/>
                  </a:lnTo>
                  <a:lnTo>
                    <a:pt x="443" y="1644"/>
                  </a:lnTo>
                  <a:lnTo>
                    <a:pt x="441" y="1651"/>
                  </a:lnTo>
                  <a:lnTo>
                    <a:pt x="440" y="1659"/>
                  </a:lnTo>
                  <a:lnTo>
                    <a:pt x="439" y="1668"/>
                  </a:lnTo>
                  <a:lnTo>
                    <a:pt x="440" y="1676"/>
                  </a:lnTo>
                  <a:lnTo>
                    <a:pt x="441" y="1684"/>
                  </a:lnTo>
                  <a:lnTo>
                    <a:pt x="443" y="1692"/>
                  </a:lnTo>
                  <a:lnTo>
                    <a:pt x="446" y="1699"/>
                  </a:lnTo>
                  <a:lnTo>
                    <a:pt x="450" y="1707"/>
                  </a:lnTo>
                  <a:lnTo>
                    <a:pt x="454" y="1713"/>
                  </a:lnTo>
                  <a:lnTo>
                    <a:pt x="459" y="1720"/>
                  </a:lnTo>
                  <a:lnTo>
                    <a:pt x="464" y="1726"/>
                  </a:lnTo>
                  <a:lnTo>
                    <a:pt x="470" y="1731"/>
                  </a:lnTo>
                  <a:lnTo>
                    <a:pt x="477" y="1736"/>
                  </a:lnTo>
                  <a:lnTo>
                    <a:pt x="484" y="1740"/>
                  </a:lnTo>
                  <a:lnTo>
                    <a:pt x="491" y="1743"/>
                  </a:lnTo>
                  <a:lnTo>
                    <a:pt x="499" y="1746"/>
                  </a:lnTo>
                  <a:lnTo>
                    <a:pt x="507" y="1747"/>
                  </a:lnTo>
                  <a:lnTo>
                    <a:pt x="516" y="1748"/>
                  </a:lnTo>
                  <a:lnTo>
                    <a:pt x="524" y="1749"/>
                  </a:lnTo>
                  <a:lnTo>
                    <a:pt x="533" y="1748"/>
                  </a:lnTo>
                  <a:lnTo>
                    <a:pt x="541" y="1747"/>
                  </a:lnTo>
                  <a:lnTo>
                    <a:pt x="549" y="1745"/>
                  </a:lnTo>
                  <a:lnTo>
                    <a:pt x="556" y="1742"/>
                  </a:lnTo>
                  <a:lnTo>
                    <a:pt x="563" y="1738"/>
                  </a:lnTo>
                  <a:lnTo>
                    <a:pt x="570" y="1734"/>
                  </a:lnTo>
                  <a:lnTo>
                    <a:pt x="576" y="1729"/>
                  </a:lnTo>
                  <a:lnTo>
                    <a:pt x="582" y="1723"/>
                  </a:lnTo>
                  <a:lnTo>
                    <a:pt x="587" y="1717"/>
                  </a:lnTo>
                  <a:lnTo>
                    <a:pt x="592" y="1711"/>
                  </a:lnTo>
                  <a:lnTo>
                    <a:pt x="596" y="1704"/>
                  </a:lnTo>
                  <a:lnTo>
                    <a:pt x="599" y="1696"/>
                  </a:lnTo>
                  <a:lnTo>
                    <a:pt x="602" y="1688"/>
                  </a:lnTo>
                  <a:lnTo>
                    <a:pt x="604" y="1680"/>
                  </a:lnTo>
                  <a:lnTo>
                    <a:pt x="605" y="1672"/>
                  </a:lnTo>
                  <a:lnTo>
                    <a:pt x="605" y="1664"/>
                  </a:lnTo>
                  <a:close/>
                </a:path>
              </a:pathLst>
            </a:custGeom>
            <a:grpFill/>
            <a:ln>
              <a:noFill/>
            </a:ln>
            <a:effectLst/>
            <a:extLst/>
          </p:spPr>
          <p:txBody>
            <a:bodyPr wrap="none" anchor="ctr"/>
            <a:lstStyle/>
            <a:p>
              <a:pPr eaLnBrk="1">
                <a:lnSpc>
                  <a:spcPct val="93000"/>
                </a:lnSpc>
                <a:buClr>
                  <a:srgbClr val="000000"/>
                </a:buClr>
                <a:buSzPct val="100000"/>
                <a:buFont typeface="Times New Roman" charset="0"/>
                <a:buNone/>
                <a:defRPr/>
              </a:pPr>
              <a:endParaRPr lang="en-US" sz="2400" dirty="0">
                <a:latin typeface="IBM Plex Sans" charset="0"/>
                <a:ea typeface="IBM Plex Sans" charset="0"/>
                <a:cs typeface="IBM Plex Sans" charset="0"/>
              </a:endParaRPr>
            </a:p>
          </p:txBody>
        </p:sp>
        <p:sp>
          <p:nvSpPr>
            <p:cNvPr id="90" name="Freeform 24">
              <a:extLst>
                <a:ext uri="{FF2B5EF4-FFF2-40B4-BE49-F238E27FC236}">
                  <a16:creationId xmlns:a16="http://schemas.microsoft.com/office/drawing/2014/main" id="{36BDC8BE-A6D1-A543-998E-8E245F9B35DE}"/>
                </a:ext>
              </a:extLst>
            </p:cNvPr>
            <p:cNvSpPr>
              <a:spLocks noChangeArrowheads="1"/>
            </p:cNvSpPr>
            <p:nvPr/>
          </p:nvSpPr>
          <p:spPr bwMode="auto">
            <a:xfrm>
              <a:off x="4498386" y="2785488"/>
              <a:ext cx="301422" cy="205377"/>
            </a:xfrm>
            <a:custGeom>
              <a:avLst/>
              <a:gdLst>
                <a:gd name="T0" fmla="*/ 2486 w 2604"/>
                <a:gd name="T1" fmla="*/ 2 h 1779"/>
                <a:gd name="T2" fmla="*/ 2548 w 2604"/>
                <a:gd name="T3" fmla="*/ 19 h 1779"/>
                <a:gd name="T4" fmla="*/ 2585 w 2604"/>
                <a:gd name="T5" fmla="*/ 55 h 1779"/>
                <a:gd name="T6" fmla="*/ 2602 w 2604"/>
                <a:gd name="T7" fmla="*/ 116 h 1779"/>
                <a:gd name="T8" fmla="*/ 2603 w 2604"/>
                <a:gd name="T9" fmla="*/ 1622 h 1779"/>
                <a:gd name="T10" fmla="*/ 2595 w 2604"/>
                <a:gd name="T11" fmla="*/ 1694 h 1779"/>
                <a:gd name="T12" fmla="*/ 2569 w 2604"/>
                <a:gd name="T13" fmla="*/ 1742 h 1779"/>
                <a:gd name="T14" fmla="*/ 2521 w 2604"/>
                <a:gd name="T15" fmla="*/ 1769 h 1779"/>
                <a:gd name="T16" fmla="*/ 2447 w 2604"/>
                <a:gd name="T17" fmla="*/ 1778 h 1779"/>
                <a:gd name="T18" fmla="*/ 93 w 2604"/>
                <a:gd name="T19" fmla="*/ 1773 h 1779"/>
                <a:gd name="T20" fmla="*/ 44 w 2604"/>
                <a:gd name="T21" fmla="*/ 1751 h 1779"/>
                <a:gd name="T22" fmla="*/ 13 w 2604"/>
                <a:gd name="T23" fmla="*/ 1712 h 1779"/>
                <a:gd name="T24" fmla="*/ 0 w 2604"/>
                <a:gd name="T25" fmla="*/ 1653 h 1779"/>
                <a:gd name="T26" fmla="*/ 2 w 2604"/>
                <a:gd name="T27" fmla="*/ 105 h 1779"/>
                <a:gd name="T28" fmla="*/ 19 w 2604"/>
                <a:gd name="T29" fmla="*/ 52 h 1779"/>
                <a:gd name="T30" fmla="*/ 53 w 2604"/>
                <a:gd name="T31" fmla="*/ 18 h 1779"/>
                <a:gd name="T32" fmla="*/ 106 w 2604"/>
                <a:gd name="T33" fmla="*/ 2 h 1779"/>
                <a:gd name="T34" fmla="*/ 1301 w 2604"/>
                <a:gd name="T35" fmla="*/ 1 h 1779"/>
                <a:gd name="T36" fmla="*/ 2344 w 2604"/>
                <a:gd name="T37" fmla="*/ 1544 h 1779"/>
                <a:gd name="T38" fmla="*/ 2404 w 2604"/>
                <a:gd name="T39" fmla="*/ 1536 h 1779"/>
                <a:gd name="T40" fmla="*/ 2445 w 2604"/>
                <a:gd name="T41" fmla="*/ 1513 h 1779"/>
                <a:gd name="T42" fmla="*/ 2469 w 2604"/>
                <a:gd name="T43" fmla="*/ 1473 h 1779"/>
                <a:gd name="T44" fmla="*/ 2476 w 2604"/>
                <a:gd name="T45" fmla="*/ 1414 h 1779"/>
                <a:gd name="T46" fmla="*/ 2476 w 2604"/>
                <a:gd name="T47" fmla="*/ 217 h 1779"/>
                <a:gd name="T48" fmla="*/ 2462 w 2604"/>
                <a:gd name="T49" fmla="*/ 171 h 1779"/>
                <a:gd name="T50" fmla="*/ 2432 w 2604"/>
                <a:gd name="T51" fmla="*/ 141 h 1779"/>
                <a:gd name="T52" fmla="*/ 2385 w 2604"/>
                <a:gd name="T53" fmla="*/ 127 h 1779"/>
                <a:gd name="T54" fmla="*/ 209 w 2604"/>
                <a:gd name="T55" fmla="*/ 126 h 1779"/>
                <a:gd name="T56" fmla="*/ 168 w 2604"/>
                <a:gd name="T57" fmla="*/ 133 h 1779"/>
                <a:gd name="T58" fmla="*/ 142 w 2604"/>
                <a:gd name="T59" fmla="*/ 153 h 1779"/>
                <a:gd name="T60" fmla="*/ 129 w 2604"/>
                <a:gd name="T61" fmla="*/ 187 h 1779"/>
                <a:gd name="T62" fmla="*/ 127 w 2604"/>
                <a:gd name="T63" fmla="*/ 1449 h 1779"/>
                <a:gd name="T64" fmla="*/ 135 w 2604"/>
                <a:gd name="T65" fmla="*/ 1497 h 1779"/>
                <a:gd name="T66" fmla="*/ 157 w 2604"/>
                <a:gd name="T67" fmla="*/ 1526 h 1779"/>
                <a:gd name="T68" fmla="*/ 196 w 2604"/>
                <a:gd name="T69" fmla="*/ 1541 h 1779"/>
                <a:gd name="T70" fmla="*/ 1287 w 2604"/>
                <a:gd name="T71" fmla="*/ 1587 h 1779"/>
                <a:gd name="T72" fmla="*/ 1268 w 2604"/>
                <a:gd name="T73" fmla="*/ 1589 h 1779"/>
                <a:gd name="T74" fmla="*/ 1245 w 2604"/>
                <a:gd name="T75" fmla="*/ 1599 h 1779"/>
                <a:gd name="T76" fmla="*/ 1228 w 2604"/>
                <a:gd name="T77" fmla="*/ 1616 h 1779"/>
                <a:gd name="T78" fmla="*/ 1218 w 2604"/>
                <a:gd name="T79" fmla="*/ 1638 h 1779"/>
                <a:gd name="T80" fmla="*/ 1218 w 2604"/>
                <a:gd name="T81" fmla="*/ 1664 h 1779"/>
                <a:gd name="T82" fmla="*/ 1230 w 2604"/>
                <a:gd name="T83" fmla="*/ 1687 h 1779"/>
                <a:gd name="T84" fmla="*/ 1248 w 2604"/>
                <a:gd name="T85" fmla="*/ 1704 h 1779"/>
                <a:gd name="T86" fmla="*/ 1272 w 2604"/>
                <a:gd name="T87" fmla="*/ 1713 h 1779"/>
                <a:gd name="T88" fmla="*/ 1298 w 2604"/>
                <a:gd name="T89" fmla="*/ 1712 h 1779"/>
                <a:gd name="T90" fmla="*/ 1319 w 2604"/>
                <a:gd name="T91" fmla="*/ 1703 h 1779"/>
                <a:gd name="T92" fmla="*/ 1334 w 2604"/>
                <a:gd name="T93" fmla="*/ 1686 h 1779"/>
                <a:gd name="T94" fmla="*/ 1344 w 2604"/>
                <a:gd name="T95" fmla="*/ 1664 h 1779"/>
                <a:gd name="T96" fmla="*/ 1346 w 2604"/>
                <a:gd name="T97" fmla="*/ 1640 h 1779"/>
                <a:gd name="T98" fmla="*/ 1336 w 2604"/>
                <a:gd name="T99" fmla="*/ 1617 h 1779"/>
                <a:gd name="T100" fmla="*/ 1317 w 2604"/>
                <a:gd name="T101" fmla="*/ 1599 h 1779"/>
                <a:gd name="T102" fmla="*/ 1294 w 2604"/>
                <a:gd name="T103" fmla="*/ 1588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4" h="1779">
                  <a:moveTo>
                    <a:pt x="1301" y="1"/>
                  </a:moveTo>
                  <a:lnTo>
                    <a:pt x="1301" y="1"/>
                  </a:lnTo>
                  <a:lnTo>
                    <a:pt x="2444" y="1"/>
                  </a:lnTo>
                  <a:lnTo>
                    <a:pt x="2486" y="2"/>
                  </a:lnTo>
                  <a:lnTo>
                    <a:pt x="2504" y="5"/>
                  </a:lnTo>
                  <a:lnTo>
                    <a:pt x="2520" y="8"/>
                  </a:lnTo>
                  <a:lnTo>
                    <a:pt x="2535" y="13"/>
                  </a:lnTo>
                  <a:lnTo>
                    <a:pt x="2548" y="19"/>
                  </a:lnTo>
                  <a:lnTo>
                    <a:pt x="2559" y="26"/>
                  </a:lnTo>
                  <a:lnTo>
                    <a:pt x="2569" y="34"/>
                  </a:lnTo>
                  <a:lnTo>
                    <a:pt x="2578" y="44"/>
                  </a:lnTo>
                  <a:lnTo>
                    <a:pt x="2585" y="55"/>
                  </a:lnTo>
                  <a:lnTo>
                    <a:pt x="2591" y="68"/>
                  </a:lnTo>
                  <a:lnTo>
                    <a:pt x="2596" y="82"/>
                  </a:lnTo>
                  <a:lnTo>
                    <a:pt x="2599" y="98"/>
                  </a:lnTo>
                  <a:lnTo>
                    <a:pt x="2602" y="116"/>
                  </a:lnTo>
                  <a:lnTo>
                    <a:pt x="2603" y="135"/>
                  </a:lnTo>
                  <a:lnTo>
                    <a:pt x="2603" y="157"/>
                  </a:lnTo>
                  <a:lnTo>
                    <a:pt x="2601" y="1061"/>
                  </a:lnTo>
                  <a:lnTo>
                    <a:pt x="2603" y="1622"/>
                  </a:lnTo>
                  <a:lnTo>
                    <a:pt x="2603" y="1642"/>
                  </a:lnTo>
                  <a:lnTo>
                    <a:pt x="2601" y="1661"/>
                  </a:lnTo>
                  <a:lnTo>
                    <a:pt x="2599" y="1678"/>
                  </a:lnTo>
                  <a:lnTo>
                    <a:pt x="2595" y="1694"/>
                  </a:lnTo>
                  <a:lnTo>
                    <a:pt x="2591" y="1708"/>
                  </a:lnTo>
                  <a:lnTo>
                    <a:pt x="2585" y="1721"/>
                  </a:lnTo>
                  <a:lnTo>
                    <a:pt x="2577" y="1732"/>
                  </a:lnTo>
                  <a:lnTo>
                    <a:pt x="2569" y="1742"/>
                  </a:lnTo>
                  <a:lnTo>
                    <a:pt x="2559" y="1751"/>
                  </a:lnTo>
                  <a:lnTo>
                    <a:pt x="2548" y="1758"/>
                  </a:lnTo>
                  <a:lnTo>
                    <a:pt x="2535" y="1764"/>
                  </a:lnTo>
                  <a:lnTo>
                    <a:pt x="2521" y="1769"/>
                  </a:lnTo>
                  <a:lnTo>
                    <a:pt x="2505" y="1773"/>
                  </a:lnTo>
                  <a:lnTo>
                    <a:pt x="2487" y="1776"/>
                  </a:lnTo>
                  <a:lnTo>
                    <a:pt x="2468" y="1777"/>
                  </a:lnTo>
                  <a:lnTo>
                    <a:pt x="2447" y="1778"/>
                  </a:lnTo>
                  <a:lnTo>
                    <a:pt x="143" y="1778"/>
                  </a:lnTo>
                  <a:lnTo>
                    <a:pt x="125" y="1777"/>
                  </a:lnTo>
                  <a:lnTo>
                    <a:pt x="108" y="1775"/>
                  </a:lnTo>
                  <a:lnTo>
                    <a:pt x="93" y="1773"/>
                  </a:lnTo>
                  <a:lnTo>
                    <a:pt x="79" y="1769"/>
                  </a:lnTo>
                  <a:lnTo>
                    <a:pt x="66" y="1764"/>
                  </a:lnTo>
                  <a:lnTo>
                    <a:pt x="54" y="1758"/>
                  </a:lnTo>
                  <a:lnTo>
                    <a:pt x="44" y="1751"/>
                  </a:lnTo>
                  <a:lnTo>
                    <a:pt x="34" y="1743"/>
                  </a:lnTo>
                  <a:lnTo>
                    <a:pt x="26" y="1734"/>
                  </a:lnTo>
                  <a:lnTo>
                    <a:pt x="19" y="1724"/>
                  </a:lnTo>
                  <a:lnTo>
                    <a:pt x="13" y="1712"/>
                  </a:lnTo>
                  <a:lnTo>
                    <a:pt x="8" y="1699"/>
                  </a:lnTo>
                  <a:lnTo>
                    <a:pt x="4" y="1685"/>
                  </a:lnTo>
                  <a:lnTo>
                    <a:pt x="2" y="1670"/>
                  </a:lnTo>
                  <a:lnTo>
                    <a:pt x="0" y="1653"/>
                  </a:lnTo>
                  <a:lnTo>
                    <a:pt x="0" y="1636"/>
                  </a:lnTo>
                  <a:lnTo>
                    <a:pt x="0" y="139"/>
                  </a:lnTo>
                  <a:lnTo>
                    <a:pt x="0" y="121"/>
                  </a:lnTo>
                  <a:lnTo>
                    <a:pt x="2" y="105"/>
                  </a:lnTo>
                  <a:lnTo>
                    <a:pt x="4" y="90"/>
                  </a:lnTo>
                  <a:lnTo>
                    <a:pt x="8" y="76"/>
                  </a:lnTo>
                  <a:lnTo>
                    <a:pt x="13" y="64"/>
                  </a:lnTo>
                  <a:lnTo>
                    <a:pt x="19" y="52"/>
                  </a:lnTo>
                  <a:lnTo>
                    <a:pt x="26" y="42"/>
                  </a:lnTo>
                  <a:lnTo>
                    <a:pt x="34" y="33"/>
                  </a:lnTo>
                  <a:lnTo>
                    <a:pt x="43" y="25"/>
                  </a:lnTo>
                  <a:lnTo>
                    <a:pt x="53" y="18"/>
                  </a:lnTo>
                  <a:lnTo>
                    <a:pt x="65" y="13"/>
                  </a:lnTo>
                  <a:lnTo>
                    <a:pt x="77" y="8"/>
                  </a:lnTo>
                  <a:lnTo>
                    <a:pt x="91" y="4"/>
                  </a:lnTo>
                  <a:lnTo>
                    <a:pt x="106" y="2"/>
                  </a:lnTo>
                  <a:lnTo>
                    <a:pt x="122" y="0"/>
                  </a:lnTo>
                  <a:lnTo>
                    <a:pt x="140" y="0"/>
                  </a:lnTo>
                  <a:lnTo>
                    <a:pt x="1301" y="0"/>
                  </a:lnTo>
                  <a:lnTo>
                    <a:pt x="1301" y="1"/>
                  </a:lnTo>
                  <a:close/>
                  <a:moveTo>
                    <a:pt x="1290" y="1544"/>
                  </a:moveTo>
                  <a:lnTo>
                    <a:pt x="1290" y="1544"/>
                  </a:lnTo>
                  <a:lnTo>
                    <a:pt x="1290" y="1544"/>
                  </a:lnTo>
                  <a:lnTo>
                    <a:pt x="2344" y="1544"/>
                  </a:lnTo>
                  <a:lnTo>
                    <a:pt x="2361" y="1543"/>
                  </a:lnTo>
                  <a:lnTo>
                    <a:pt x="2377" y="1542"/>
                  </a:lnTo>
                  <a:lnTo>
                    <a:pt x="2391" y="1539"/>
                  </a:lnTo>
                  <a:lnTo>
                    <a:pt x="2404" y="1536"/>
                  </a:lnTo>
                  <a:lnTo>
                    <a:pt x="2416" y="1532"/>
                  </a:lnTo>
                  <a:lnTo>
                    <a:pt x="2427" y="1527"/>
                  </a:lnTo>
                  <a:lnTo>
                    <a:pt x="2436" y="1520"/>
                  </a:lnTo>
                  <a:lnTo>
                    <a:pt x="2445" y="1513"/>
                  </a:lnTo>
                  <a:lnTo>
                    <a:pt x="2452" y="1505"/>
                  </a:lnTo>
                  <a:lnTo>
                    <a:pt x="2459" y="1495"/>
                  </a:lnTo>
                  <a:lnTo>
                    <a:pt x="2464" y="1484"/>
                  </a:lnTo>
                  <a:lnTo>
                    <a:pt x="2469" y="1473"/>
                  </a:lnTo>
                  <a:lnTo>
                    <a:pt x="2472" y="1460"/>
                  </a:lnTo>
                  <a:lnTo>
                    <a:pt x="2475" y="1446"/>
                  </a:lnTo>
                  <a:lnTo>
                    <a:pt x="2476" y="1430"/>
                  </a:lnTo>
                  <a:lnTo>
                    <a:pt x="2476" y="1414"/>
                  </a:lnTo>
                  <a:lnTo>
                    <a:pt x="2480" y="1008"/>
                  </a:lnTo>
                  <a:lnTo>
                    <a:pt x="2478" y="248"/>
                  </a:lnTo>
                  <a:lnTo>
                    <a:pt x="2478" y="232"/>
                  </a:lnTo>
                  <a:lnTo>
                    <a:pt x="2476" y="217"/>
                  </a:lnTo>
                  <a:lnTo>
                    <a:pt x="2474" y="204"/>
                  </a:lnTo>
                  <a:lnTo>
                    <a:pt x="2471" y="192"/>
                  </a:lnTo>
                  <a:lnTo>
                    <a:pt x="2467" y="181"/>
                  </a:lnTo>
                  <a:lnTo>
                    <a:pt x="2462" y="171"/>
                  </a:lnTo>
                  <a:lnTo>
                    <a:pt x="2456" y="162"/>
                  </a:lnTo>
                  <a:lnTo>
                    <a:pt x="2449" y="154"/>
                  </a:lnTo>
                  <a:lnTo>
                    <a:pt x="2441" y="147"/>
                  </a:lnTo>
                  <a:lnTo>
                    <a:pt x="2432" y="141"/>
                  </a:lnTo>
                  <a:lnTo>
                    <a:pt x="2422" y="136"/>
                  </a:lnTo>
                  <a:lnTo>
                    <a:pt x="2411" y="132"/>
                  </a:lnTo>
                  <a:lnTo>
                    <a:pt x="2399" y="129"/>
                  </a:lnTo>
                  <a:lnTo>
                    <a:pt x="2385" y="127"/>
                  </a:lnTo>
                  <a:lnTo>
                    <a:pt x="2370" y="126"/>
                  </a:lnTo>
                  <a:lnTo>
                    <a:pt x="2353" y="126"/>
                  </a:lnTo>
                  <a:lnTo>
                    <a:pt x="223" y="126"/>
                  </a:lnTo>
                  <a:lnTo>
                    <a:pt x="209" y="126"/>
                  </a:lnTo>
                  <a:lnTo>
                    <a:pt x="197" y="127"/>
                  </a:lnTo>
                  <a:lnTo>
                    <a:pt x="187" y="128"/>
                  </a:lnTo>
                  <a:lnTo>
                    <a:pt x="177" y="131"/>
                  </a:lnTo>
                  <a:lnTo>
                    <a:pt x="168" y="133"/>
                  </a:lnTo>
                  <a:lnTo>
                    <a:pt x="160" y="137"/>
                  </a:lnTo>
                  <a:lnTo>
                    <a:pt x="153" y="142"/>
                  </a:lnTo>
                  <a:lnTo>
                    <a:pt x="147" y="147"/>
                  </a:lnTo>
                  <a:lnTo>
                    <a:pt x="142" y="153"/>
                  </a:lnTo>
                  <a:lnTo>
                    <a:pt x="138" y="160"/>
                  </a:lnTo>
                  <a:lnTo>
                    <a:pt x="134" y="168"/>
                  </a:lnTo>
                  <a:lnTo>
                    <a:pt x="131" y="177"/>
                  </a:lnTo>
                  <a:lnTo>
                    <a:pt x="129" y="187"/>
                  </a:lnTo>
                  <a:lnTo>
                    <a:pt x="128" y="198"/>
                  </a:lnTo>
                  <a:lnTo>
                    <a:pt x="127" y="224"/>
                  </a:lnTo>
                  <a:lnTo>
                    <a:pt x="127" y="1434"/>
                  </a:lnTo>
                  <a:lnTo>
                    <a:pt x="127" y="1449"/>
                  </a:lnTo>
                  <a:lnTo>
                    <a:pt x="128" y="1463"/>
                  </a:lnTo>
                  <a:lnTo>
                    <a:pt x="130" y="1475"/>
                  </a:lnTo>
                  <a:lnTo>
                    <a:pt x="132" y="1487"/>
                  </a:lnTo>
                  <a:lnTo>
                    <a:pt x="135" y="1497"/>
                  </a:lnTo>
                  <a:lnTo>
                    <a:pt x="139" y="1506"/>
                  </a:lnTo>
                  <a:lnTo>
                    <a:pt x="144" y="1514"/>
                  </a:lnTo>
                  <a:lnTo>
                    <a:pt x="150" y="1520"/>
                  </a:lnTo>
                  <a:lnTo>
                    <a:pt x="157" y="1526"/>
                  </a:lnTo>
                  <a:lnTo>
                    <a:pt x="165" y="1531"/>
                  </a:lnTo>
                  <a:lnTo>
                    <a:pt x="174" y="1535"/>
                  </a:lnTo>
                  <a:lnTo>
                    <a:pt x="184" y="1538"/>
                  </a:lnTo>
                  <a:lnTo>
                    <a:pt x="196" y="1541"/>
                  </a:lnTo>
                  <a:lnTo>
                    <a:pt x="208" y="1542"/>
                  </a:lnTo>
                  <a:lnTo>
                    <a:pt x="237" y="1544"/>
                  </a:lnTo>
                  <a:lnTo>
                    <a:pt x="1290" y="1544"/>
                  </a:lnTo>
                  <a:close/>
                  <a:moveTo>
                    <a:pt x="1287" y="1587"/>
                  </a:moveTo>
                  <a:lnTo>
                    <a:pt x="1287" y="1587"/>
                  </a:lnTo>
                  <a:lnTo>
                    <a:pt x="1281" y="1587"/>
                  </a:lnTo>
                  <a:lnTo>
                    <a:pt x="1275" y="1587"/>
                  </a:lnTo>
                  <a:lnTo>
                    <a:pt x="1268" y="1589"/>
                  </a:lnTo>
                  <a:lnTo>
                    <a:pt x="1262" y="1590"/>
                  </a:lnTo>
                  <a:lnTo>
                    <a:pt x="1256" y="1593"/>
                  </a:lnTo>
                  <a:lnTo>
                    <a:pt x="1251" y="1596"/>
                  </a:lnTo>
                  <a:lnTo>
                    <a:pt x="1245" y="1599"/>
                  </a:lnTo>
                  <a:lnTo>
                    <a:pt x="1240" y="1602"/>
                  </a:lnTo>
                  <a:lnTo>
                    <a:pt x="1236" y="1607"/>
                  </a:lnTo>
                  <a:lnTo>
                    <a:pt x="1231" y="1611"/>
                  </a:lnTo>
                  <a:lnTo>
                    <a:pt x="1228" y="1616"/>
                  </a:lnTo>
                  <a:lnTo>
                    <a:pt x="1224" y="1621"/>
                  </a:lnTo>
                  <a:lnTo>
                    <a:pt x="1222" y="1626"/>
                  </a:lnTo>
                  <a:lnTo>
                    <a:pt x="1219" y="1632"/>
                  </a:lnTo>
                  <a:lnTo>
                    <a:pt x="1218" y="1638"/>
                  </a:lnTo>
                  <a:lnTo>
                    <a:pt x="1217" y="1645"/>
                  </a:lnTo>
                  <a:lnTo>
                    <a:pt x="1216" y="1651"/>
                  </a:lnTo>
                  <a:lnTo>
                    <a:pt x="1217" y="1657"/>
                  </a:lnTo>
                  <a:lnTo>
                    <a:pt x="1218" y="1664"/>
                  </a:lnTo>
                  <a:lnTo>
                    <a:pt x="1220" y="1670"/>
                  </a:lnTo>
                  <a:lnTo>
                    <a:pt x="1223" y="1676"/>
                  </a:lnTo>
                  <a:lnTo>
                    <a:pt x="1226" y="1681"/>
                  </a:lnTo>
                  <a:lnTo>
                    <a:pt x="1230" y="1687"/>
                  </a:lnTo>
                  <a:lnTo>
                    <a:pt x="1234" y="1691"/>
                  </a:lnTo>
                  <a:lnTo>
                    <a:pt x="1238" y="1696"/>
                  </a:lnTo>
                  <a:lnTo>
                    <a:pt x="1243" y="1700"/>
                  </a:lnTo>
                  <a:lnTo>
                    <a:pt x="1248" y="1704"/>
                  </a:lnTo>
                  <a:lnTo>
                    <a:pt x="1254" y="1707"/>
                  </a:lnTo>
                  <a:lnTo>
                    <a:pt x="1260" y="1709"/>
                  </a:lnTo>
                  <a:lnTo>
                    <a:pt x="1266" y="1711"/>
                  </a:lnTo>
                  <a:lnTo>
                    <a:pt x="1272" y="1713"/>
                  </a:lnTo>
                  <a:lnTo>
                    <a:pt x="1278" y="1714"/>
                  </a:lnTo>
                  <a:lnTo>
                    <a:pt x="1285" y="1714"/>
                  </a:lnTo>
                  <a:lnTo>
                    <a:pt x="1292" y="1713"/>
                  </a:lnTo>
                  <a:lnTo>
                    <a:pt x="1298" y="1712"/>
                  </a:lnTo>
                  <a:lnTo>
                    <a:pt x="1304" y="1710"/>
                  </a:lnTo>
                  <a:lnTo>
                    <a:pt x="1309" y="1708"/>
                  </a:lnTo>
                  <a:lnTo>
                    <a:pt x="1314" y="1706"/>
                  </a:lnTo>
                  <a:lnTo>
                    <a:pt x="1319" y="1703"/>
                  </a:lnTo>
                  <a:lnTo>
                    <a:pt x="1323" y="1699"/>
                  </a:lnTo>
                  <a:lnTo>
                    <a:pt x="1327" y="1695"/>
                  </a:lnTo>
                  <a:lnTo>
                    <a:pt x="1331" y="1691"/>
                  </a:lnTo>
                  <a:lnTo>
                    <a:pt x="1334" y="1686"/>
                  </a:lnTo>
                  <a:lnTo>
                    <a:pt x="1337" y="1681"/>
                  </a:lnTo>
                  <a:lnTo>
                    <a:pt x="1340" y="1676"/>
                  </a:lnTo>
                  <a:lnTo>
                    <a:pt x="1342" y="1670"/>
                  </a:lnTo>
                  <a:lnTo>
                    <a:pt x="1344" y="1664"/>
                  </a:lnTo>
                  <a:lnTo>
                    <a:pt x="1345" y="1658"/>
                  </a:lnTo>
                  <a:lnTo>
                    <a:pt x="1346" y="1652"/>
                  </a:lnTo>
                  <a:lnTo>
                    <a:pt x="1346" y="1646"/>
                  </a:lnTo>
                  <a:lnTo>
                    <a:pt x="1346" y="1640"/>
                  </a:lnTo>
                  <a:lnTo>
                    <a:pt x="1344" y="1634"/>
                  </a:lnTo>
                  <a:lnTo>
                    <a:pt x="1342" y="1628"/>
                  </a:lnTo>
                  <a:lnTo>
                    <a:pt x="1339" y="1623"/>
                  </a:lnTo>
                  <a:lnTo>
                    <a:pt x="1336" y="1617"/>
                  </a:lnTo>
                  <a:lnTo>
                    <a:pt x="1332" y="1612"/>
                  </a:lnTo>
                  <a:lnTo>
                    <a:pt x="1327" y="1607"/>
                  </a:lnTo>
                  <a:lnTo>
                    <a:pt x="1323" y="1603"/>
                  </a:lnTo>
                  <a:lnTo>
                    <a:pt x="1317" y="1599"/>
                  </a:lnTo>
                  <a:lnTo>
                    <a:pt x="1312" y="1595"/>
                  </a:lnTo>
                  <a:lnTo>
                    <a:pt x="1306" y="1592"/>
                  </a:lnTo>
                  <a:lnTo>
                    <a:pt x="1300" y="1589"/>
                  </a:lnTo>
                  <a:lnTo>
                    <a:pt x="1294" y="1588"/>
                  </a:lnTo>
                  <a:lnTo>
                    <a:pt x="1287" y="1587"/>
                  </a:lnTo>
                  <a:close/>
                </a:path>
              </a:pathLst>
            </a:custGeom>
            <a:grpFill/>
            <a:ln>
              <a:noFill/>
            </a:ln>
            <a:effectLst/>
            <a:extLst/>
          </p:spPr>
          <p:txBody>
            <a:bodyPr wrap="none" anchor="ctr"/>
            <a:lstStyle/>
            <a:p>
              <a:pPr eaLnBrk="1">
                <a:lnSpc>
                  <a:spcPct val="93000"/>
                </a:lnSpc>
                <a:buClr>
                  <a:srgbClr val="000000"/>
                </a:buClr>
                <a:buSzPct val="100000"/>
                <a:buFont typeface="Times New Roman" charset="0"/>
                <a:buNone/>
                <a:defRPr/>
              </a:pPr>
              <a:endParaRPr lang="en-US" sz="2400" dirty="0">
                <a:latin typeface="IBM Plex Sans" charset="0"/>
                <a:ea typeface="IBM Plex Sans" charset="0"/>
                <a:cs typeface="IBM Plex Sans" charset="0"/>
              </a:endParaRPr>
            </a:p>
          </p:txBody>
        </p:sp>
        <p:sp>
          <p:nvSpPr>
            <p:cNvPr id="91" name="Freeform 25">
              <a:extLst>
                <a:ext uri="{FF2B5EF4-FFF2-40B4-BE49-F238E27FC236}">
                  <a16:creationId xmlns:a16="http://schemas.microsoft.com/office/drawing/2014/main" id="{4145B97C-0D9B-884A-A65B-A381BC98A789}"/>
                </a:ext>
              </a:extLst>
            </p:cNvPr>
            <p:cNvSpPr>
              <a:spLocks noChangeArrowheads="1"/>
            </p:cNvSpPr>
            <p:nvPr/>
          </p:nvSpPr>
          <p:spPr bwMode="auto">
            <a:xfrm>
              <a:off x="4580128" y="2999039"/>
              <a:ext cx="135385" cy="47002"/>
            </a:xfrm>
            <a:custGeom>
              <a:avLst/>
              <a:gdLst>
                <a:gd name="T0" fmla="*/ 131 w 1172"/>
                <a:gd name="T1" fmla="*/ 408 h 409"/>
                <a:gd name="T2" fmla="*/ 65 w 1172"/>
                <a:gd name="T3" fmla="*/ 406 h 409"/>
                <a:gd name="T4" fmla="*/ 44 w 1172"/>
                <a:gd name="T5" fmla="*/ 402 h 409"/>
                <a:gd name="T6" fmla="*/ 26 w 1172"/>
                <a:gd name="T7" fmla="*/ 396 h 409"/>
                <a:gd name="T8" fmla="*/ 13 w 1172"/>
                <a:gd name="T9" fmla="*/ 385 h 409"/>
                <a:gd name="T10" fmla="*/ 4 w 1172"/>
                <a:gd name="T11" fmla="*/ 369 h 409"/>
                <a:gd name="T12" fmla="*/ 0 w 1172"/>
                <a:gd name="T13" fmla="*/ 350 h 409"/>
                <a:gd name="T14" fmla="*/ 3 w 1172"/>
                <a:gd name="T15" fmla="*/ 329 h 409"/>
                <a:gd name="T16" fmla="*/ 10 w 1172"/>
                <a:gd name="T17" fmla="*/ 311 h 409"/>
                <a:gd name="T18" fmla="*/ 22 w 1172"/>
                <a:gd name="T19" fmla="*/ 299 h 409"/>
                <a:gd name="T20" fmla="*/ 37 w 1172"/>
                <a:gd name="T21" fmla="*/ 290 h 409"/>
                <a:gd name="T22" fmla="*/ 55 w 1172"/>
                <a:gd name="T23" fmla="*/ 285 h 409"/>
                <a:gd name="T24" fmla="*/ 208 w 1172"/>
                <a:gd name="T25" fmla="*/ 285 h 409"/>
                <a:gd name="T26" fmla="*/ 232 w 1172"/>
                <a:gd name="T27" fmla="*/ 283 h 409"/>
                <a:gd name="T28" fmla="*/ 252 w 1172"/>
                <a:gd name="T29" fmla="*/ 276 h 409"/>
                <a:gd name="T30" fmla="*/ 269 w 1172"/>
                <a:gd name="T31" fmla="*/ 263 h 409"/>
                <a:gd name="T32" fmla="*/ 280 w 1172"/>
                <a:gd name="T33" fmla="*/ 246 h 409"/>
                <a:gd name="T34" fmla="*/ 289 w 1172"/>
                <a:gd name="T35" fmla="*/ 224 h 409"/>
                <a:gd name="T36" fmla="*/ 311 w 1172"/>
                <a:gd name="T37" fmla="*/ 138 h 409"/>
                <a:gd name="T38" fmla="*/ 332 w 1172"/>
                <a:gd name="T39" fmla="*/ 52 h 409"/>
                <a:gd name="T40" fmla="*/ 340 w 1172"/>
                <a:gd name="T41" fmla="*/ 34 h 409"/>
                <a:gd name="T42" fmla="*/ 350 w 1172"/>
                <a:gd name="T43" fmla="*/ 19 h 409"/>
                <a:gd name="T44" fmla="*/ 364 w 1172"/>
                <a:gd name="T45" fmla="*/ 9 h 409"/>
                <a:gd name="T46" fmla="*/ 381 w 1172"/>
                <a:gd name="T47" fmla="*/ 2 h 409"/>
                <a:gd name="T48" fmla="*/ 401 w 1172"/>
                <a:gd name="T49" fmla="*/ 0 h 409"/>
                <a:gd name="T50" fmla="*/ 774 w 1172"/>
                <a:gd name="T51" fmla="*/ 1 h 409"/>
                <a:gd name="T52" fmla="*/ 793 w 1172"/>
                <a:gd name="T53" fmla="*/ 7 h 409"/>
                <a:gd name="T54" fmla="*/ 808 w 1172"/>
                <a:gd name="T55" fmla="*/ 17 h 409"/>
                <a:gd name="T56" fmla="*/ 821 w 1172"/>
                <a:gd name="T57" fmla="*/ 30 h 409"/>
                <a:gd name="T58" fmla="*/ 829 w 1172"/>
                <a:gd name="T59" fmla="*/ 49 h 409"/>
                <a:gd name="T60" fmla="*/ 843 w 1172"/>
                <a:gd name="T61" fmla="*/ 104 h 409"/>
                <a:gd name="T62" fmla="*/ 875 w 1172"/>
                <a:gd name="T63" fmla="*/ 229 h 409"/>
                <a:gd name="T64" fmla="*/ 883 w 1172"/>
                <a:gd name="T65" fmla="*/ 249 h 409"/>
                <a:gd name="T66" fmla="*/ 895 w 1172"/>
                <a:gd name="T67" fmla="*/ 265 h 409"/>
                <a:gd name="T68" fmla="*/ 910 w 1172"/>
                <a:gd name="T69" fmla="*/ 276 h 409"/>
                <a:gd name="T70" fmla="*/ 930 w 1172"/>
                <a:gd name="T71" fmla="*/ 283 h 409"/>
                <a:gd name="T72" fmla="*/ 953 w 1172"/>
                <a:gd name="T73" fmla="*/ 285 h 409"/>
                <a:gd name="T74" fmla="*/ 1115 w 1172"/>
                <a:gd name="T75" fmla="*/ 286 h 409"/>
                <a:gd name="T76" fmla="*/ 1137 w 1172"/>
                <a:gd name="T77" fmla="*/ 292 h 409"/>
                <a:gd name="T78" fmla="*/ 1154 w 1172"/>
                <a:gd name="T79" fmla="*/ 303 h 409"/>
                <a:gd name="T80" fmla="*/ 1164 w 1172"/>
                <a:gd name="T81" fmla="*/ 317 h 409"/>
                <a:gd name="T82" fmla="*/ 1170 w 1172"/>
                <a:gd name="T83" fmla="*/ 336 h 409"/>
                <a:gd name="T84" fmla="*/ 1170 w 1172"/>
                <a:gd name="T85" fmla="*/ 359 h 409"/>
                <a:gd name="T86" fmla="*/ 1164 w 1172"/>
                <a:gd name="T87" fmla="*/ 378 h 409"/>
                <a:gd name="T88" fmla="*/ 1151 w 1172"/>
                <a:gd name="T89" fmla="*/ 392 h 409"/>
                <a:gd name="T90" fmla="*/ 1132 w 1172"/>
                <a:gd name="T91" fmla="*/ 402 h 409"/>
                <a:gd name="T92" fmla="*/ 1105 w 1172"/>
                <a:gd name="T93" fmla="*/ 4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2" h="409">
                  <a:moveTo>
                    <a:pt x="585" y="408"/>
                  </a:moveTo>
                  <a:lnTo>
                    <a:pt x="585" y="408"/>
                  </a:lnTo>
                  <a:lnTo>
                    <a:pt x="131" y="408"/>
                  </a:lnTo>
                  <a:lnTo>
                    <a:pt x="97" y="407"/>
                  </a:lnTo>
                  <a:lnTo>
                    <a:pt x="80" y="407"/>
                  </a:lnTo>
                  <a:lnTo>
                    <a:pt x="65" y="406"/>
                  </a:lnTo>
                  <a:lnTo>
                    <a:pt x="57" y="405"/>
                  </a:lnTo>
                  <a:lnTo>
                    <a:pt x="50" y="404"/>
                  </a:lnTo>
                  <a:lnTo>
                    <a:pt x="44" y="402"/>
                  </a:lnTo>
                  <a:lnTo>
                    <a:pt x="37" y="401"/>
                  </a:lnTo>
                  <a:lnTo>
                    <a:pt x="32" y="398"/>
                  </a:lnTo>
                  <a:lnTo>
                    <a:pt x="26" y="396"/>
                  </a:lnTo>
                  <a:lnTo>
                    <a:pt x="21" y="392"/>
                  </a:lnTo>
                  <a:lnTo>
                    <a:pt x="17" y="389"/>
                  </a:lnTo>
                  <a:lnTo>
                    <a:pt x="13" y="385"/>
                  </a:lnTo>
                  <a:lnTo>
                    <a:pt x="9" y="380"/>
                  </a:lnTo>
                  <a:lnTo>
                    <a:pt x="6" y="375"/>
                  </a:lnTo>
                  <a:lnTo>
                    <a:pt x="4" y="369"/>
                  </a:lnTo>
                  <a:lnTo>
                    <a:pt x="2" y="363"/>
                  </a:lnTo>
                  <a:lnTo>
                    <a:pt x="1" y="357"/>
                  </a:lnTo>
                  <a:lnTo>
                    <a:pt x="0" y="350"/>
                  </a:lnTo>
                  <a:lnTo>
                    <a:pt x="1" y="343"/>
                  </a:lnTo>
                  <a:lnTo>
                    <a:pt x="2" y="335"/>
                  </a:lnTo>
                  <a:lnTo>
                    <a:pt x="3" y="329"/>
                  </a:lnTo>
                  <a:lnTo>
                    <a:pt x="5" y="322"/>
                  </a:lnTo>
                  <a:lnTo>
                    <a:pt x="7" y="317"/>
                  </a:lnTo>
                  <a:lnTo>
                    <a:pt x="10" y="311"/>
                  </a:lnTo>
                  <a:lnTo>
                    <a:pt x="14" y="307"/>
                  </a:lnTo>
                  <a:lnTo>
                    <a:pt x="17" y="302"/>
                  </a:lnTo>
                  <a:lnTo>
                    <a:pt x="22" y="299"/>
                  </a:lnTo>
                  <a:lnTo>
                    <a:pt x="26" y="295"/>
                  </a:lnTo>
                  <a:lnTo>
                    <a:pt x="31" y="292"/>
                  </a:lnTo>
                  <a:lnTo>
                    <a:pt x="37" y="290"/>
                  </a:lnTo>
                  <a:lnTo>
                    <a:pt x="42" y="288"/>
                  </a:lnTo>
                  <a:lnTo>
                    <a:pt x="49" y="286"/>
                  </a:lnTo>
                  <a:lnTo>
                    <a:pt x="55" y="285"/>
                  </a:lnTo>
                  <a:lnTo>
                    <a:pt x="62" y="285"/>
                  </a:lnTo>
                  <a:lnTo>
                    <a:pt x="70" y="285"/>
                  </a:lnTo>
                  <a:lnTo>
                    <a:pt x="208" y="285"/>
                  </a:lnTo>
                  <a:lnTo>
                    <a:pt x="216" y="284"/>
                  </a:lnTo>
                  <a:lnTo>
                    <a:pt x="224" y="284"/>
                  </a:lnTo>
                  <a:lnTo>
                    <a:pt x="232" y="283"/>
                  </a:lnTo>
                  <a:lnTo>
                    <a:pt x="239" y="281"/>
                  </a:lnTo>
                  <a:lnTo>
                    <a:pt x="246" y="278"/>
                  </a:lnTo>
                  <a:lnTo>
                    <a:pt x="252" y="276"/>
                  </a:lnTo>
                  <a:lnTo>
                    <a:pt x="258" y="272"/>
                  </a:lnTo>
                  <a:lnTo>
                    <a:pt x="264" y="268"/>
                  </a:lnTo>
                  <a:lnTo>
                    <a:pt x="269" y="263"/>
                  </a:lnTo>
                  <a:lnTo>
                    <a:pt x="273" y="258"/>
                  </a:lnTo>
                  <a:lnTo>
                    <a:pt x="277" y="253"/>
                  </a:lnTo>
                  <a:lnTo>
                    <a:pt x="280" y="246"/>
                  </a:lnTo>
                  <a:lnTo>
                    <a:pt x="284" y="239"/>
                  </a:lnTo>
                  <a:lnTo>
                    <a:pt x="286" y="232"/>
                  </a:lnTo>
                  <a:lnTo>
                    <a:pt x="289" y="224"/>
                  </a:lnTo>
                  <a:lnTo>
                    <a:pt x="291" y="216"/>
                  </a:lnTo>
                  <a:lnTo>
                    <a:pt x="300" y="176"/>
                  </a:lnTo>
                  <a:lnTo>
                    <a:pt x="311" y="138"/>
                  </a:lnTo>
                  <a:lnTo>
                    <a:pt x="321" y="99"/>
                  </a:lnTo>
                  <a:lnTo>
                    <a:pt x="331" y="60"/>
                  </a:lnTo>
                  <a:lnTo>
                    <a:pt x="332" y="52"/>
                  </a:lnTo>
                  <a:lnTo>
                    <a:pt x="335" y="46"/>
                  </a:lnTo>
                  <a:lnTo>
                    <a:pt x="337" y="39"/>
                  </a:lnTo>
                  <a:lnTo>
                    <a:pt x="340" y="34"/>
                  </a:lnTo>
                  <a:lnTo>
                    <a:pt x="343" y="28"/>
                  </a:lnTo>
                  <a:lnTo>
                    <a:pt x="347" y="24"/>
                  </a:lnTo>
                  <a:lnTo>
                    <a:pt x="350" y="19"/>
                  </a:lnTo>
                  <a:lnTo>
                    <a:pt x="355" y="15"/>
                  </a:lnTo>
                  <a:lnTo>
                    <a:pt x="359" y="12"/>
                  </a:lnTo>
                  <a:lnTo>
                    <a:pt x="364" y="9"/>
                  </a:lnTo>
                  <a:lnTo>
                    <a:pt x="369" y="6"/>
                  </a:lnTo>
                  <a:lnTo>
                    <a:pt x="375" y="4"/>
                  </a:lnTo>
                  <a:lnTo>
                    <a:pt x="381" y="2"/>
                  </a:lnTo>
                  <a:lnTo>
                    <a:pt x="387" y="1"/>
                  </a:lnTo>
                  <a:lnTo>
                    <a:pt x="394" y="0"/>
                  </a:lnTo>
                  <a:lnTo>
                    <a:pt x="401" y="0"/>
                  </a:lnTo>
                  <a:lnTo>
                    <a:pt x="759" y="0"/>
                  </a:lnTo>
                  <a:lnTo>
                    <a:pt x="767" y="0"/>
                  </a:lnTo>
                  <a:lnTo>
                    <a:pt x="774" y="1"/>
                  </a:lnTo>
                  <a:lnTo>
                    <a:pt x="781" y="3"/>
                  </a:lnTo>
                  <a:lnTo>
                    <a:pt x="787" y="4"/>
                  </a:lnTo>
                  <a:lnTo>
                    <a:pt x="793" y="7"/>
                  </a:lnTo>
                  <a:lnTo>
                    <a:pt x="799" y="10"/>
                  </a:lnTo>
                  <a:lnTo>
                    <a:pt x="804" y="13"/>
                  </a:lnTo>
                  <a:lnTo>
                    <a:pt x="808" y="17"/>
                  </a:lnTo>
                  <a:lnTo>
                    <a:pt x="813" y="21"/>
                  </a:lnTo>
                  <a:lnTo>
                    <a:pt x="817" y="25"/>
                  </a:lnTo>
                  <a:lnTo>
                    <a:pt x="821" y="30"/>
                  </a:lnTo>
                  <a:lnTo>
                    <a:pt x="824" y="36"/>
                  </a:lnTo>
                  <a:lnTo>
                    <a:pt x="827" y="42"/>
                  </a:lnTo>
                  <a:lnTo>
                    <a:pt x="829" y="49"/>
                  </a:lnTo>
                  <a:lnTo>
                    <a:pt x="832" y="56"/>
                  </a:lnTo>
                  <a:lnTo>
                    <a:pt x="833" y="64"/>
                  </a:lnTo>
                  <a:lnTo>
                    <a:pt x="843" y="104"/>
                  </a:lnTo>
                  <a:lnTo>
                    <a:pt x="853" y="143"/>
                  </a:lnTo>
                  <a:lnTo>
                    <a:pt x="873" y="221"/>
                  </a:lnTo>
                  <a:lnTo>
                    <a:pt x="875" y="229"/>
                  </a:lnTo>
                  <a:lnTo>
                    <a:pt x="878" y="236"/>
                  </a:lnTo>
                  <a:lnTo>
                    <a:pt x="880" y="243"/>
                  </a:lnTo>
                  <a:lnTo>
                    <a:pt x="883" y="249"/>
                  </a:lnTo>
                  <a:lnTo>
                    <a:pt x="887" y="255"/>
                  </a:lnTo>
                  <a:lnTo>
                    <a:pt x="891" y="260"/>
                  </a:lnTo>
                  <a:lnTo>
                    <a:pt x="895" y="265"/>
                  </a:lnTo>
                  <a:lnTo>
                    <a:pt x="900" y="269"/>
                  </a:lnTo>
                  <a:lnTo>
                    <a:pt x="905" y="273"/>
                  </a:lnTo>
                  <a:lnTo>
                    <a:pt x="910" y="276"/>
                  </a:lnTo>
                  <a:lnTo>
                    <a:pt x="916" y="279"/>
                  </a:lnTo>
                  <a:lnTo>
                    <a:pt x="923" y="281"/>
                  </a:lnTo>
                  <a:lnTo>
                    <a:pt x="930" y="283"/>
                  </a:lnTo>
                  <a:lnTo>
                    <a:pt x="937" y="284"/>
                  </a:lnTo>
                  <a:lnTo>
                    <a:pt x="945" y="284"/>
                  </a:lnTo>
                  <a:lnTo>
                    <a:pt x="953" y="285"/>
                  </a:lnTo>
                  <a:lnTo>
                    <a:pt x="1085" y="285"/>
                  </a:lnTo>
                  <a:lnTo>
                    <a:pt x="1106" y="285"/>
                  </a:lnTo>
                  <a:lnTo>
                    <a:pt x="1115" y="286"/>
                  </a:lnTo>
                  <a:lnTo>
                    <a:pt x="1123" y="288"/>
                  </a:lnTo>
                  <a:lnTo>
                    <a:pt x="1130" y="290"/>
                  </a:lnTo>
                  <a:lnTo>
                    <a:pt x="1137" y="292"/>
                  </a:lnTo>
                  <a:lnTo>
                    <a:pt x="1143" y="295"/>
                  </a:lnTo>
                  <a:lnTo>
                    <a:pt x="1149" y="299"/>
                  </a:lnTo>
                  <a:lnTo>
                    <a:pt x="1154" y="303"/>
                  </a:lnTo>
                  <a:lnTo>
                    <a:pt x="1158" y="307"/>
                  </a:lnTo>
                  <a:lnTo>
                    <a:pt x="1162" y="312"/>
                  </a:lnTo>
                  <a:lnTo>
                    <a:pt x="1164" y="317"/>
                  </a:lnTo>
                  <a:lnTo>
                    <a:pt x="1167" y="323"/>
                  </a:lnTo>
                  <a:lnTo>
                    <a:pt x="1169" y="329"/>
                  </a:lnTo>
                  <a:lnTo>
                    <a:pt x="1170" y="336"/>
                  </a:lnTo>
                  <a:lnTo>
                    <a:pt x="1170" y="344"/>
                  </a:lnTo>
                  <a:lnTo>
                    <a:pt x="1171" y="352"/>
                  </a:lnTo>
                  <a:lnTo>
                    <a:pt x="1170" y="359"/>
                  </a:lnTo>
                  <a:lnTo>
                    <a:pt x="1168" y="366"/>
                  </a:lnTo>
                  <a:lnTo>
                    <a:pt x="1166" y="372"/>
                  </a:lnTo>
                  <a:lnTo>
                    <a:pt x="1164" y="378"/>
                  </a:lnTo>
                  <a:lnTo>
                    <a:pt x="1160" y="383"/>
                  </a:lnTo>
                  <a:lnTo>
                    <a:pt x="1156" y="388"/>
                  </a:lnTo>
                  <a:lnTo>
                    <a:pt x="1151" y="392"/>
                  </a:lnTo>
                  <a:lnTo>
                    <a:pt x="1145" y="396"/>
                  </a:lnTo>
                  <a:lnTo>
                    <a:pt x="1139" y="399"/>
                  </a:lnTo>
                  <a:lnTo>
                    <a:pt x="1132" y="402"/>
                  </a:lnTo>
                  <a:lnTo>
                    <a:pt x="1124" y="404"/>
                  </a:lnTo>
                  <a:lnTo>
                    <a:pt x="1115" y="405"/>
                  </a:lnTo>
                  <a:lnTo>
                    <a:pt x="1105" y="407"/>
                  </a:lnTo>
                  <a:lnTo>
                    <a:pt x="1083" y="408"/>
                  </a:lnTo>
                  <a:lnTo>
                    <a:pt x="585" y="408"/>
                  </a:lnTo>
                </a:path>
              </a:pathLst>
            </a:custGeom>
            <a:grpFill/>
            <a:ln>
              <a:noFill/>
            </a:ln>
            <a:effectLst/>
            <a:extLst/>
          </p:spPr>
          <p:txBody>
            <a:bodyPr wrap="none" anchor="ctr"/>
            <a:lstStyle/>
            <a:p>
              <a:pPr eaLnBrk="1">
                <a:lnSpc>
                  <a:spcPct val="93000"/>
                </a:lnSpc>
                <a:buClr>
                  <a:srgbClr val="000000"/>
                </a:buClr>
                <a:buSzPct val="100000"/>
                <a:buFont typeface="Times New Roman" charset="0"/>
                <a:buNone/>
                <a:defRPr/>
              </a:pPr>
              <a:endParaRPr lang="en-US" sz="2400" dirty="0">
                <a:latin typeface="IBM Plex Sans" charset="0"/>
                <a:ea typeface="IBM Plex Sans" charset="0"/>
                <a:cs typeface="IBM Plex Sans" charset="0"/>
              </a:endParaRPr>
            </a:p>
          </p:txBody>
        </p:sp>
      </p:grpSp>
      <p:grpSp>
        <p:nvGrpSpPr>
          <p:cNvPr id="92" name="Group 91">
            <a:extLst>
              <a:ext uri="{FF2B5EF4-FFF2-40B4-BE49-F238E27FC236}">
                <a16:creationId xmlns:a16="http://schemas.microsoft.com/office/drawing/2014/main" id="{B08BE0AA-440D-0F44-83FC-61D2658DC4A1}"/>
              </a:ext>
            </a:extLst>
          </p:cNvPr>
          <p:cNvGrpSpPr/>
          <p:nvPr/>
        </p:nvGrpSpPr>
        <p:grpSpPr>
          <a:xfrm>
            <a:off x="3115578" y="1480159"/>
            <a:ext cx="928103" cy="560595"/>
            <a:chOff x="4498386" y="2785488"/>
            <a:chExt cx="432209" cy="261064"/>
          </a:xfrm>
          <a:solidFill>
            <a:schemeClr val="accent3"/>
          </a:solidFill>
        </p:grpSpPr>
        <p:sp>
          <p:nvSpPr>
            <p:cNvPr id="93" name="Freeform 23">
              <a:extLst>
                <a:ext uri="{FF2B5EF4-FFF2-40B4-BE49-F238E27FC236}">
                  <a16:creationId xmlns:a16="http://schemas.microsoft.com/office/drawing/2014/main" id="{9C43D428-4C7B-6740-9437-C5B7FF441317}"/>
                </a:ext>
              </a:extLst>
            </p:cNvPr>
            <p:cNvSpPr>
              <a:spLocks noChangeArrowheads="1"/>
            </p:cNvSpPr>
            <p:nvPr/>
          </p:nvSpPr>
          <p:spPr bwMode="auto">
            <a:xfrm>
              <a:off x="4812580" y="2785488"/>
              <a:ext cx="118015" cy="261064"/>
            </a:xfrm>
            <a:custGeom>
              <a:avLst/>
              <a:gdLst>
                <a:gd name="T0" fmla="*/ 4 w 1021"/>
                <a:gd name="T1" fmla="*/ 131 h 2256"/>
                <a:gd name="T2" fmla="*/ 25 w 1021"/>
                <a:gd name="T3" fmla="*/ 53 h 2256"/>
                <a:gd name="T4" fmla="*/ 81 w 1021"/>
                <a:gd name="T5" fmla="*/ 9 h 2256"/>
                <a:gd name="T6" fmla="*/ 901 w 1021"/>
                <a:gd name="T7" fmla="*/ 0 h 2256"/>
                <a:gd name="T8" fmla="*/ 978 w 1021"/>
                <a:gd name="T9" fmla="*/ 28 h 2256"/>
                <a:gd name="T10" fmla="*/ 1016 w 1021"/>
                <a:gd name="T11" fmla="*/ 99 h 2256"/>
                <a:gd name="T12" fmla="*/ 1019 w 1021"/>
                <a:gd name="T13" fmla="*/ 2127 h 2256"/>
                <a:gd name="T14" fmla="*/ 992 w 1021"/>
                <a:gd name="T15" fmla="*/ 2210 h 2256"/>
                <a:gd name="T16" fmla="*/ 923 w 1021"/>
                <a:gd name="T17" fmla="*/ 2250 h 2256"/>
                <a:gd name="T18" fmla="*/ 119 w 1021"/>
                <a:gd name="T19" fmla="*/ 2251 h 2256"/>
                <a:gd name="T20" fmla="*/ 39 w 1021"/>
                <a:gd name="T21" fmla="*/ 2218 h 2256"/>
                <a:gd name="T22" fmla="*/ 6 w 1021"/>
                <a:gd name="T23" fmla="*/ 2137 h 2256"/>
                <a:gd name="T24" fmla="*/ 531 w 1021"/>
                <a:gd name="T25" fmla="*/ 384 h 2256"/>
                <a:gd name="T26" fmla="*/ 184 w 1021"/>
                <a:gd name="T27" fmla="*/ 386 h 2256"/>
                <a:gd name="T28" fmla="*/ 143 w 1021"/>
                <a:gd name="T29" fmla="*/ 405 h 2256"/>
                <a:gd name="T30" fmla="*/ 128 w 1021"/>
                <a:gd name="T31" fmla="*/ 442 h 2256"/>
                <a:gd name="T32" fmla="*/ 138 w 1021"/>
                <a:gd name="T33" fmla="*/ 487 h 2256"/>
                <a:gd name="T34" fmla="*/ 171 w 1021"/>
                <a:gd name="T35" fmla="*/ 514 h 2256"/>
                <a:gd name="T36" fmla="*/ 835 w 1021"/>
                <a:gd name="T37" fmla="*/ 522 h 2256"/>
                <a:gd name="T38" fmla="*/ 885 w 1021"/>
                <a:gd name="T39" fmla="*/ 511 h 2256"/>
                <a:gd name="T40" fmla="*/ 911 w 1021"/>
                <a:gd name="T41" fmla="*/ 480 h 2256"/>
                <a:gd name="T42" fmla="*/ 914 w 1021"/>
                <a:gd name="T43" fmla="*/ 432 h 2256"/>
                <a:gd name="T44" fmla="*/ 898 w 1021"/>
                <a:gd name="T45" fmla="*/ 399 h 2256"/>
                <a:gd name="T46" fmla="*/ 856 w 1021"/>
                <a:gd name="T47" fmla="*/ 385 h 2256"/>
                <a:gd name="T48" fmla="*/ 844 w 1021"/>
                <a:gd name="T49" fmla="*/ 780 h 2256"/>
                <a:gd name="T50" fmla="*/ 891 w 1021"/>
                <a:gd name="T51" fmla="*/ 768 h 2256"/>
                <a:gd name="T52" fmla="*/ 913 w 1021"/>
                <a:gd name="T53" fmla="*/ 734 h 2256"/>
                <a:gd name="T54" fmla="*/ 913 w 1021"/>
                <a:gd name="T55" fmla="*/ 687 h 2256"/>
                <a:gd name="T56" fmla="*/ 892 w 1021"/>
                <a:gd name="T57" fmla="*/ 657 h 2256"/>
                <a:gd name="T58" fmla="*/ 847 w 1021"/>
                <a:gd name="T59" fmla="*/ 645 h 2256"/>
                <a:gd name="T60" fmla="*/ 176 w 1021"/>
                <a:gd name="T61" fmla="*/ 648 h 2256"/>
                <a:gd name="T62" fmla="*/ 138 w 1021"/>
                <a:gd name="T63" fmla="*/ 672 h 2256"/>
                <a:gd name="T64" fmla="*/ 128 w 1021"/>
                <a:gd name="T65" fmla="*/ 714 h 2256"/>
                <a:gd name="T66" fmla="*/ 143 w 1021"/>
                <a:gd name="T67" fmla="*/ 755 h 2256"/>
                <a:gd name="T68" fmla="*/ 173 w 1021"/>
                <a:gd name="T69" fmla="*/ 776 h 2256"/>
                <a:gd name="T70" fmla="*/ 524 w 1021"/>
                <a:gd name="T71" fmla="*/ 781 h 2256"/>
                <a:gd name="T72" fmla="*/ 189 w 1021"/>
                <a:gd name="T73" fmla="*/ 126 h 2256"/>
                <a:gd name="T74" fmla="*/ 148 w 1021"/>
                <a:gd name="T75" fmla="*/ 139 h 2256"/>
                <a:gd name="T76" fmla="*/ 129 w 1021"/>
                <a:gd name="T77" fmla="*/ 169 h 2256"/>
                <a:gd name="T78" fmla="*/ 132 w 1021"/>
                <a:gd name="T79" fmla="*/ 214 h 2256"/>
                <a:gd name="T80" fmla="*/ 160 w 1021"/>
                <a:gd name="T81" fmla="*/ 247 h 2256"/>
                <a:gd name="T82" fmla="*/ 207 w 1021"/>
                <a:gd name="T83" fmla="*/ 261 h 2256"/>
                <a:gd name="T84" fmla="*/ 881 w 1021"/>
                <a:gd name="T85" fmla="*/ 253 h 2256"/>
                <a:gd name="T86" fmla="*/ 908 w 1021"/>
                <a:gd name="T87" fmla="*/ 226 h 2256"/>
                <a:gd name="T88" fmla="*/ 915 w 1021"/>
                <a:gd name="T89" fmla="*/ 180 h 2256"/>
                <a:gd name="T90" fmla="*/ 903 w 1021"/>
                <a:gd name="T91" fmla="*/ 143 h 2256"/>
                <a:gd name="T92" fmla="*/ 868 w 1021"/>
                <a:gd name="T93" fmla="*/ 127 h 2256"/>
                <a:gd name="T94" fmla="*/ 605 w 1021"/>
                <a:gd name="T95" fmla="*/ 1664 h 2256"/>
                <a:gd name="T96" fmla="*/ 589 w 1021"/>
                <a:gd name="T97" fmla="*/ 1618 h 2256"/>
                <a:gd name="T98" fmla="*/ 551 w 1021"/>
                <a:gd name="T99" fmla="*/ 1590 h 2256"/>
                <a:gd name="T100" fmla="*/ 501 w 1021"/>
                <a:gd name="T101" fmla="*/ 1588 h 2256"/>
                <a:gd name="T102" fmla="*/ 462 w 1021"/>
                <a:gd name="T103" fmla="*/ 1611 h 2256"/>
                <a:gd name="T104" fmla="*/ 441 w 1021"/>
                <a:gd name="T105" fmla="*/ 1651 h 2256"/>
                <a:gd name="T106" fmla="*/ 446 w 1021"/>
                <a:gd name="T107" fmla="*/ 1699 h 2256"/>
                <a:gd name="T108" fmla="*/ 477 w 1021"/>
                <a:gd name="T109" fmla="*/ 1736 h 2256"/>
                <a:gd name="T110" fmla="*/ 524 w 1021"/>
                <a:gd name="T111" fmla="*/ 1749 h 2256"/>
                <a:gd name="T112" fmla="*/ 570 w 1021"/>
                <a:gd name="T113" fmla="*/ 1734 h 2256"/>
                <a:gd name="T114" fmla="*/ 599 w 1021"/>
                <a:gd name="T115" fmla="*/ 169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1" h="2256">
                  <a:moveTo>
                    <a:pt x="4" y="1123"/>
                  </a:moveTo>
                  <a:lnTo>
                    <a:pt x="4" y="1123"/>
                  </a:lnTo>
                  <a:lnTo>
                    <a:pt x="4" y="310"/>
                  </a:lnTo>
                  <a:lnTo>
                    <a:pt x="4" y="220"/>
                  </a:lnTo>
                  <a:lnTo>
                    <a:pt x="4" y="175"/>
                  </a:lnTo>
                  <a:lnTo>
                    <a:pt x="4" y="131"/>
                  </a:lnTo>
                  <a:lnTo>
                    <a:pt x="5" y="116"/>
                  </a:lnTo>
                  <a:lnTo>
                    <a:pt x="7" y="101"/>
                  </a:lnTo>
                  <a:lnTo>
                    <a:pt x="10" y="88"/>
                  </a:lnTo>
                  <a:lnTo>
                    <a:pt x="14" y="76"/>
                  </a:lnTo>
                  <a:lnTo>
                    <a:pt x="19" y="64"/>
                  </a:lnTo>
                  <a:lnTo>
                    <a:pt x="25" y="53"/>
                  </a:lnTo>
                  <a:lnTo>
                    <a:pt x="32" y="43"/>
                  </a:lnTo>
                  <a:lnTo>
                    <a:pt x="40" y="34"/>
                  </a:lnTo>
                  <a:lnTo>
                    <a:pt x="49" y="26"/>
                  </a:lnTo>
                  <a:lnTo>
                    <a:pt x="59" y="19"/>
                  </a:lnTo>
                  <a:lnTo>
                    <a:pt x="69" y="14"/>
                  </a:lnTo>
                  <a:lnTo>
                    <a:pt x="81" y="9"/>
                  </a:lnTo>
                  <a:lnTo>
                    <a:pt x="94" y="5"/>
                  </a:lnTo>
                  <a:lnTo>
                    <a:pt x="107" y="2"/>
                  </a:lnTo>
                  <a:lnTo>
                    <a:pt x="121" y="0"/>
                  </a:lnTo>
                  <a:lnTo>
                    <a:pt x="136" y="0"/>
                  </a:lnTo>
                  <a:lnTo>
                    <a:pt x="884" y="0"/>
                  </a:lnTo>
                  <a:lnTo>
                    <a:pt x="901" y="0"/>
                  </a:lnTo>
                  <a:lnTo>
                    <a:pt x="917" y="2"/>
                  </a:lnTo>
                  <a:lnTo>
                    <a:pt x="931" y="5"/>
                  </a:lnTo>
                  <a:lnTo>
                    <a:pt x="944" y="9"/>
                  </a:lnTo>
                  <a:lnTo>
                    <a:pt x="957" y="14"/>
                  </a:lnTo>
                  <a:lnTo>
                    <a:pt x="968" y="21"/>
                  </a:lnTo>
                  <a:lnTo>
                    <a:pt x="978" y="28"/>
                  </a:lnTo>
                  <a:lnTo>
                    <a:pt x="987" y="37"/>
                  </a:lnTo>
                  <a:lnTo>
                    <a:pt x="995" y="47"/>
                  </a:lnTo>
                  <a:lnTo>
                    <a:pt x="1002" y="58"/>
                  </a:lnTo>
                  <a:lnTo>
                    <a:pt x="1007" y="70"/>
                  </a:lnTo>
                  <a:lnTo>
                    <a:pt x="1012" y="84"/>
                  </a:lnTo>
                  <a:lnTo>
                    <a:pt x="1016" y="99"/>
                  </a:lnTo>
                  <a:lnTo>
                    <a:pt x="1018" y="115"/>
                  </a:lnTo>
                  <a:lnTo>
                    <a:pt x="1020" y="132"/>
                  </a:lnTo>
                  <a:lnTo>
                    <a:pt x="1020" y="151"/>
                  </a:lnTo>
                  <a:lnTo>
                    <a:pt x="1020" y="1570"/>
                  </a:lnTo>
                  <a:lnTo>
                    <a:pt x="1020" y="2110"/>
                  </a:lnTo>
                  <a:lnTo>
                    <a:pt x="1019" y="2127"/>
                  </a:lnTo>
                  <a:lnTo>
                    <a:pt x="1018" y="2144"/>
                  </a:lnTo>
                  <a:lnTo>
                    <a:pt x="1015" y="2160"/>
                  </a:lnTo>
                  <a:lnTo>
                    <a:pt x="1011" y="2174"/>
                  </a:lnTo>
                  <a:lnTo>
                    <a:pt x="1005" y="2187"/>
                  </a:lnTo>
                  <a:lnTo>
                    <a:pt x="999" y="2199"/>
                  </a:lnTo>
                  <a:lnTo>
                    <a:pt x="992" y="2210"/>
                  </a:lnTo>
                  <a:lnTo>
                    <a:pt x="983" y="2219"/>
                  </a:lnTo>
                  <a:lnTo>
                    <a:pt x="974" y="2228"/>
                  </a:lnTo>
                  <a:lnTo>
                    <a:pt x="963" y="2235"/>
                  </a:lnTo>
                  <a:lnTo>
                    <a:pt x="951" y="2241"/>
                  </a:lnTo>
                  <a:lnTo>
                    <a:pt x="937" y="2246"/>
                  </a:lnTo>
                  <a:lnTo>
                    <a:pt x="923" y="2250"/>
                  </a:lnTo>
                  <a:lnTo>
                    <a:pt x="907" y="2252"/>
                  </a:lnTo>
                  <a:lnTo>
                    <a:pt x="890" y="2254"/>
                  </a:lnTo>
                  <a:lnTo>
                    <a:pt x="871" y="2255"/>
                  </a:lnTo>
                  <a:lnTo>
                    <a:pt x="158" y="2253"/>
                  </a:lnTo>
                  <a:lnTo>
                    <a:pt x="138" y="2252"/>
                  </a:lnTo>
                  <a:lnTo>
                    <a:pt x="119" y="2251"/>
                  </a:lnTo>
                  <a:lnTo>
                    <a:pt x="102" y="2248"/>
                  </a:lnTo>
                  <a:lnTo>
                    <a:pt x="86" y="2244"/>
                  </a:lnTo>
                  <a:lnTo>
                    <a:pt x="72" y="2239"/>
                  </a:lnTo>
                  <a:lnTo>
                    <a:pt x="60" y="2233"/>
                  </a:lnTo>
                  <a:lnTo>
                    <a:pt x="48" y="2226"/>
                  </a:lnTo>
                  <a:lnTo>
                    <a:pt x="39" y="2218"/>
                  </a:lnTo>
                  <a:lnTo>
                    <a:pt x="30" y="2208"/>
                  </a:lnTo>
                  <a:lnTo>
                    <a:pt x="23" y="2196"/>
                  </a:lnTo>
                  <a:lnTo>
                    <a:pt x="17" y="2184"/>
                  </a:lnTo>
                  <a:lnTo>
                    <a:pt x="12" y="2170"/>
                  </a:lnTo>
                  <a:lnTo>
                    <a:pt x="9" y="2154"/>
                  </a:lnTo>
                  <a:lnTo>
                    <a:pt x="6" y="2137"/>
                  </a:lnTo>
                  <a:lnTo>
                    <a:pt x="5" y="2119"/>
                  </a:lnTo>
                  <a:lnTo>
                    <a:pt x="4" y="2099"/>
                  </a:lnTo>
                  <a:lnTo>
                    <a:pt x="0" y="1333"/>
                  </a:lnTo>
                  <a:lnTo>
                    <a:pt x="0" y="1123"/>
                  </a:lnTo>
                  <a:lnTo>
                    <a:pt x="4" y="1123"/>
                  </a:lnTo>
                  <a:close/>
                  <a:moveTo>
                    <a:pt x="531" y="384"/>
                  </a:moveTo>
                  <a:lnTo>
                    <a:pt x="531" y="384"/>
                  </a:lnTo>
                  <a:lnTo>
                    <a:pt x="531" y="384"/>
                  </a:lnTo>
                  <a:lnTo>
                    <a:pt x="214" y="384"/>
                  </a:lnTo>
                  <a:lnTo>
                    <a:pt x="203" y="384"/>
                  </a:lnTo>
                  <a:lnTo>
                    <a:pt x="193" y="385"/>
                  </a:lnTo>
                  <a:lnTo>
                    <a:pt x="184" y="386"/>
                  </a:lnTo>
                  <a:lnTo>
                    <a:pt x="175" y="388"/>
                  </a:lnTo>
                  <a:lnTo>
                    <a:pt x="167" y="390"/>
                  </a:lnTo>
                  <a:lnTo>
                    <a:pt x="160" y="393"/>
                  </a:lnTo>
                  <a:lnTo>
                    <a:pt x="154" y="396"/>
                  </a:lnTo>
                  <a:lnTo>
                    <a:pt x="148" y="400"/>
                  </a:lnTo>
                  <a:lnTo>
                    <a:pt x="143" y="405"/>
                  </a:lnTo>
                  <a:lnTo>
                    <a:pt x="139" y="410"/>
                  </a:lnTo>
                  <a:lnTo>
                    <a:pt x="135" y="415"/>
                  </a:lnTo>
                  <a:lnTo>
                    <a:pt x="132" y="421"/>
                  </a:lnTo>
                  <a:lnTo>
                    <a:pt x="130" y="428"/>
                  </a:lnTo>
                  <a:lnTo>
                    <a:pt x="129" y="435"/>
                  </a:lnTo>
                  <a:lnTo>
                    <a:pt x="128" y="442"/>
                  </a:lnTo>
                  <a:lnTo>
                    <a:pt x="127" y="451"/>
                  </a:lnTo>
                  <a:lnTo>
                    <a:pt x="128" y="459"/>
                  </a:lnTo>
                  <a:lnTo>
                    <a:pt x="130" y="466"/>
                  </a:lnTo>
                  <a:lnTo>
                    <a:pt x="132" y="474"/>
                  </a:lnTo>
                  <a:lnTo>
                    <a:pt x="134" y="480"/>
                  </a:lnTo>
                  <a:lnTo>
                    <a:pt x="138" y="487"/>
                  </a:lnTo>
                  <a:lnTo>
                    <a:pt x="142" y="492"/>
                  </a:lnTo>
                  <a:lnTo>
                    <a:pt x="146" y="498"/>
                  </a:lnTo>
                  <a:lnTo>
                    <a:pt x="151" y="503"/>
                  </a:lnTo>
                  <a:lnTo>
                    <a:pt x="157" y="507"/>
                  </a:lnTo>
                  <a:lnTo>
                    <a:pt x="164" y="511"/>
                  </a:lnTo>
                  <a:lnTo>
                    <a:pt x="171" y="514"/>
                  </a:lnTo>
                  <a:lnTo>
                    <a:pt x="178" y="517"/>
                  </a:lnTo>
                  <a:lnTo>
                    <a:pt x="187" y="519"/>
                  </a:lnTo>
                  <a:lnTo>
                    <a:pt x="195" y="520"/>
                  </a:lnTo>
                  <a:lnTo>
                    <a:pt x="205" y="521"/>
                  </a:lnTo>
                  <a:lnTo>
                    <a:pt x="214" y="522"/>
                  </a:lnTo>
                  <a:lnTo>
                    <a:pt x="835" y="522"/>
                  </a:lnTo>
                  <a:lnTo>
                    <a:pt x="846" y="521"/>
                  </a:lnTo>
                  <a:lnTo>
                    <a:pt x="855" y="520"/>
                  </a:lnTo>
                  <a:lnTo>
                    <a:pt x="864" y="518"/>
                  </a:lnTo>
                  <a:lnTo>
                    <a:pt x="872" y="516"/>
                  </a:lnTo>
                  <a:lnTo>
                    <a:pt x="879" y="514"/>
                  </a:lnTo>
                  <a:lnTo>
                    <a:pt x="885" y="511"/>
                  </a:lnTo>
                  <a:lnTo>
                    <a:pt x="891" y="507"/>
                  </a:lnTo>
                  <a:lnTo>
                    <a:pt x="896" y="503"/>
                  </a:lnTo>
                  <a:lnTo>
                    <a:pt x="901" y="498"/>
                  </a:lnTo>
                  <a:lnTo>
                    <a:pt x="905" y="493"/>
                  </a:lnTo>
                  <a:lnTo>
                    <a:pt x="908" y="487"/>
                  </a:lnTo>
                  <a:lnTo>
                    <a:pt x="911" y="480"/>
                  </a:lnTo>
                  <a:lnTo>
                    <a:pt x="913" y="473"/>
                  </a:lnTo>
                  <a:lnTo>
                    <a:pt x="914" y="466"/>
                  </a:lnTo>
                  <a:lnTo>
                    <a:pt x="915" y="457"/>
                  </a:lnTo>
                  <a:lnTo>
                    <a:pt x="915" y="449"/>
                  </a:lnTo>
                  <a:lnTo>
                    <a:pt x="915" y="440"/>
                  </a:lnTo>
                  <a:lnTo>
                    <a:pt x="914" y="432"/>
                  </a:lnTo>
                  <a:lnTo>
                    <a:pt x="913" y="425"/>
                  </a:lnTo>
                  <a:lnTo>
                    <a:pt x="911" y="419"/>
                  </a:lnTo>
                  <a:lnTo>
                    <a:pt x="909" y="413"/>
                  </a:lnTo>
                  <a:lnTo>
                    <a:pt x="906" y="408"/>
                  </a:lnTo>
                  <a:lnTo>
                    <a:pt x="902" y="403"/>
                  </a:lnTo>
                  <a:lnTo>
                    <a:pt x="898" y="399"/>
                  </a:lnTo>
                  <a:lnTo>
                    <a:pt x="893" y="396"/>
                  </a:lnTo>
                  <a:lnTo>
                    <a:pt x="887" y="393"/>
                  </a:lnTo>
                  <a:lnTo>
                    <a:pt x="881" y="390"/>
                  </a:lnTo>
                  <a:lnTo>
                    <a:pt x="873" y="388"/>
                  </a:lnTo>
                  <a:lnTo>
                    <a:pt x="865" y="386"/>
                  </a:lnTo>
                  <a:lnTo>
                    <a:pt x="856" y="385"/>
                  </a:lnTo>
                  <a:lnTo>
                    <a:pt x="835" y="384"/>
                  </a:lnTo>
                  <a:lnTo>
                    <a:pt x="531" y="384"/>
                  </a:lnTo>
                  <a:close/>
                  <a:moveTo>
                    <a:pt x="524" y="781"/>
                  </a:moveTo>
                  <a:lnTo>
                    <a:pt x="524" y="781"/>
                  </a:lnTo>
                  <a:lnTo>
                    <a:pt x="833" y="781"/>
                  </a:lnTo>
                  <a:lnTo>
                    <a:pt x="844" y="780"/>
                  </a:lnTo>
                  <a:lnTo>
                    <a:pt x="854" y="780"/>
                  </a:lnTo>
                  <a:lnTo>
                    <a:pt x="862" y="778"/>
                  </a:lnTo>
                  <a:lnTo>
                    <a:pt x="871" y="776"/>
                  </a:lnTo>
                  <a:lnTo>
                    <a:pt x="878" y="774"/>
                  </a:lnTo>
                  <a:lnTo>
                    <a:pt x="885" y="771"/>
                  </a:lnTo>
                  <a:lnTo>
                    <a:pt x="891" y="768"/>
                  </a:lnTo>
                  <a:lnTo>
                    <a:pt x="896" y="763"/>
                  </a:lnTo>
                  <a:lnTo>
                    <a:pt x="901" y="759"/>
                  </a:lnTo>
                  <a:lnTo>
                    <a:pt x="905" y="754"/>
                  </a:lnTo>
                  <a:lnTo>
                    <a:pt x="908" y="748"/>
                  </a:lnTo>
                  <a:lnTo>
                    <a:pt x="911" y="741"/>
                  </a:lnTo>
                  <a:lnTo>
                    <a:pt x="913" y="734"/>
                  </a:lnTo>
                  <a:lnTo>
                    <a:pt x="914" y="727"/>
                  </a:lnTo>
                  <a:lnTo>
                    <a:pt x="915" y="718"/>
                  </a:lnTo>
                  <a:lnTo>
                    <a:pt x="915" y="710"/>
                  </a:lnTo>
                  <a:lnTo>
                    <a:pt x="915" y="701"/>
                  </a:lnTo>
                  <a:lnTo>
                    <a:pt x="914" y="694"/>
                  </a:lnTo>
                  <a:lnTo>
                    <a:pt x="913" y="687"/>
                  </a:lnTo>
                  <a:lnTo>
                    <a:pt x="911" y="680"/>
                  </a:lnTo>
                  <a:lnTo>
                    <a:pt x="909" y="675"/>
                  </a:lnTo>
                  <a:lnTo>
                    <a:pt x="905" y="669"/>
                  </a:lnTo>
                  <a:lnTo>
                    <a:pt x="902" y="664"/>
                  </a:lnTo>
                  <a:lnTo>
                    <a:pt x="897" y="660"/>
                  </a:lnTo>
                  <a:lnTo>
                    <a:pt x="892" y="657"/>
                  </a:lnTo>
                  <a:lnTo>
                    <a:pt x="887" y="653"/>
                  </a:lnTo>
                  <a:lnTo>
                    <a:pt x="880" y="651"/>
                  </a:lnTo>
                  <a:lnTo>
                    <a:pt x="873" y="648"/>
                  </a:lnTo>
                  <a:lnTo>
                    <a:pt x="865" y="647"/>
                  </a:lnTo>
                  <a:lnTo>
                    <a:pt x="857" y="646"/>
                  </a:lnTo>
                  <a:lnTo>
                    <a:pt x="847" y="645"/>
                  </a:lnTo>
                  <a:lnTo>
                    <a:pt x="837" y="645"/>
                  </a:lnTo>
                  <a:lnTo>
                    <a:pt x="507" y="645"/>
                  </a:lnTo>
                  <a:lnTo>
                    <a:pt x="203" y="645"/>
                  </a:lnTo>
                  <a:lnTo>
                    <a:pt x="194" y="645"/>
                  </a:lnTo>
                  <a:lnTo>
                    <a:pt x="184" y="646"/>
                  </a:lnTo>
                  <a:lnTo>
                    <a:pt x="176" y="648"/>
                  </a:lnTo>
                  <a:lnTo>
                    <a:pt x="168" y="650"/>
                  </a:lnTo>
                  <a:lnTo>
                    <a:pt x="161" y="653"/>
                  </a:lnTo>
                  <a:lnTo>
                    <a:pt x="154" y="657"/>
                  </a:lnTo>
                  <a:lnTo>
                    <a:pt x="148" y="661"/>
                  </a:lnTo>
                  <a:lnTo>
                    <a:pt x="143" y="666"/>
                  </a:lnTo>
                  <a:lnTo>
                    <a:pt x="138" y="672"/>
                  </a:lnTo>
                  <a:lnTo>
                    <a:pt x="135" y="678"/>
                  </a:lnTo>
                  <a:lnTo>
                    <a:pt x="132" y="684"/>
                  </a:lnTo>
                  <a:lnTo>
                    <a:pt x="130" y="691"/>
                  </a:lnTo>
                  <a:lnTo>
                    <a:pt x="128" y="698"/>
                  </a:lnTo>
                  <a:lnTo>
                    <a:pt x="128" y="706"/>
                  </a:lnTo>
                  <a:lnTo>
                    <a:pt x="128" y="714"/>
                  </a:lnTo>
                  <a:lnTo>
                    <a:pt x="129" y="723"/>
                  </a:lnTo>
                  <a:lnTo>
                    <a:pt x="131" y="730"/>
                  </a:lnTo>
                  <a:lnTo>
                    <a:pt x="134" y="737"/>
                  </a:lnTo>
                  <a:lnTo>
                    <a:pt x="136" y="743"/>
                  </a:lnTo>
                  <a:lnTo>
                    <a:pt x="139" y="749"/>
                  </a:lnTo>
                  <a:lnTo>
                    <a:pt x="143" y="755"/>
                  </a:lnTo>
                  <a:lnTo>
                    <a:pt x="147" y="759"/>
                  </a:lnTo>
                  <a:lnTo>
                    <a:pt x="151" y="764"/>
                  </a:lnTo>
                  <a:lnTo>
                    <a:pt x="156" y="768"/>
                  </a:lnTo>
                  <a:lnTo>
                    <a:pt x="161" y="771"/>
                  </a:lnTo>
                  <a:lnTo>
                    <a:pt x="167" y="774"/>
                  </a:lnTo>
                  <a:lnTo>
                    <a:pt x="173" y="776"/>
                  </a:lnTo>
                  <a:lnTo>
                    <a:pt x="179" y="778"/>
                  </a:lnTo>
                  <a:lnTo>
                    <a:pt x="185" y="780"/>
                  </a:lnTo>
                  <a:lnTo>
                    <a:pt x="192" y="780"/>
                  </a:lnTo>
                  <a:lnTo>
                    <a:pt x="200" y="781"/>
                  </a:lnTo>
                  <a:lnTo>
                    <a:pt x="207" y="781"/>
                  </a:lnTo>
                  <a:lnTo>
                    <a:pt x="524" y="781"/>
                  </a:lnTo>
                  <a:close/>
                  <a:moveTo>
                    <a:pt x="524" y="125"/>
                  </a:moveTo>
                  <a:lnTo>
                    <a:pt x="524" y="125"/>
                  </a:lnTo>
                  <a:lnTo>
                    <a:pt x="524" y="125"/>
                  </a:lnTo>
                  <a:lnTo>
                    <a:pt x="207" y="125"/>
                  </a:lnTo>
                  <a:lnTo>
                    <a:pt x="198" y="125"/>
                  </a:lnTo>
                  <a:lnTo>
                    <a:pt x="189" y="126"/>
                  </a:lnTo>
                  <a:lnTo>
                    <a:pt x="180" y="127"/>
                  </a:lnTo>
                  <a:lnTo>
                    <a:pt x="173" y="128"/>
                  </a:lnTo>
                  <a:lnTo>
                    <a:pt x="165" y="130"/>
                  </a:lnTo>
                  <a:lnTo>
                    <a:pt x="159" y="133"/>
                  </a:lnTo>
                  <a:lnTo>
                    <a:pt x="153" y="136"/>
                  </a:lnTo>
                  <a:lnTo>
                    <a:pt x="148" y="139"/>
                  </a:lnTo>
                  <a:lnTo>
                    <a:pt x="143" y="143"/>
                  </a:lnTo>
                  <a:lnTo>
                    <a:pt x="139" y="148"/>
                  </a:lnTo>
                  <a:lnTo>
                    <a:pt x="135" y="152"/>
                  </a:lnTo>
                  <a:lnTo>
                    <a:pt x="132" y="158"/>
                  </a:lnTo>
                  <a:lnTo>
                    <a:pt x="130" y="163"/>
                  </a:lnTo>
                  <a:lnTo>
                    <a:pt x="129" y="169"/>
                  </a:lnTo>
                  <a:lnTo>
                    <a:pt x="128" y="176"/>
                  </a:lnTo>
                  <a:lnTo>
                    <a:pt x="127" y="183"/>
                  </a:lnTo>
                  <a:lnTo>
                    <a:pt x="127" y="191"/>
                  </a:lnTo>
                  <a:lnTo>
                    <a:pt x="128" y="199"/>
                  </a:lnTo>
                  <a:lnTo>
                    <a:pt x="130" y="206"/>
                  </a:lnTo>
                  <a:lnTo>
                    <a:pt x="132" y="214"/>
                  </a:lnTo>
                  <a:lnTo>
                    <a:pt x="135" y="220"/>
                  </a:lnTo>
                  <a:lnTo>
                    <a:pt x="139" y="227"/>
                  </a:lnTo>
                  <a:lnTo>
                    <a:pt x="143" y="232"/>
                  </a:lnTo>
                  <a:lnTo>
                    <a:pt x="148" y="238"/>
                  </a:lnTo>
                  <a:lnTo>
                    <a:pt x="154" y="243"/>
                  </a:lnTo>
                  <a:lnTo>
                    <a:pt x="160" y="247"/>
                  </a:lnTo>
                  <a:lnTo>
                    <a:pt x="167" y="251"/>
                  </a:lnTo>
                  <a:lnTo>
                    <a:pt x="174" y="254"/>
                  </a:lnTo>
                  <a:lnTo>
                    <a:pt x="182" y="257"/>
                  </a:lnTo>
                  <a:lnTo>
                    <a:pt x="190" y="259"/>
                  </a:lnTo>
                  <a:lnTo>
                    <a:pt x="198" y="260"/>
                  </a:lnTo>
                  <a:lnTo>
                    <a:pt x="207" y="261"/>
                  </a:lnTo>
                  <a:lnTo>
                    <a:pt x="841" y="261"/>
                  </a:lnTo>
                  <a:lnTo>
                    <a:pt x="850" y="260"/>
                  </a:lnTo>
                  <a:lnTo>
                    <a:pt x="859" y="259"/>
                  </a:lnTo>
                  <a:lnTo>
                    <a:pt x="867" y="257"/>
                  </a:lnTo>
                  <a:lnTo>
                    <a:pt x="874" y="255"/>
                  </a:lnTo>
                  <a:lnTo>
                    <a:pt x="881" y="253"/>
                  </a:lnTo>
                  <a:lnTo>
                    <a:pt x="887" y="249"/>
                  </a:lnTo>
                  <a:lnTo>
                    <a:pt x="892" y="246"/>
                  </a:lnTo>
                  <a:lnTo>
                    <a:pt x="897" y="242"/>
                  </a:lnTo>
                  <a:lnTo>
                    <a:pt x="901" y="237"/>
                  </a:lnTo>
                  <a:lnTo>
                    <a:pt x="905" y="232"/>
                  </a:lnTo>
                  <a:lnTo>
                    <a:pt x="908" y="226"/>
                  </a:lnTo>
                  <a:lnTo>
                    <a:pt x="911" y="219"/>
                  </a:lnTo>
                  <a:lnTo>
                    <a:pt x="913" y="213"/>
                  </a:lnTo>
                  <a:lnTo>
                    <a:pt x="914" y="205"/>
                  </a:lnTo>
                  <a:lnTo>
                    <a:pt x="915" y="197"/>
                  </a:lnTo>
                  <a:lnTo>
                    <a:pt x="915" y="189"/>
                  </a:lnTo>
                  <a:lnTo>
                    <a:pt x="915" y="180"/>
                  </a:lnTo>
                  <a:lnTo>
                    <a:pt x="914" y="173"/>
                  </a:lnTo>
                  <a:lnTo>
                    <a:pt x="913" y="166"/>
                  </a:lnTo>
                  <a:lnTo>
                    <a:pt x="911" y="159"/>
                  </a:lnTo>
                  <a:lnTo>
                    <a:pt x="909" y="153"/>
                  </a:lnTo>
                  <a:lnTo>
                    <a:pt x="906" y="148"/>
                  </a:lnTo>
                  <a:lnTo>
                    <a:pt x="903" y="143"/>
                  </a:lnTo>
                  <a:lnTo>
                    <a:pt x="899" y="139"/>
                  </a:lnTo>
                  <a:lnTo>
                    <a:pt x="894" y="136"/>
                  </a:lnTo>
                  <a:lnTo>
                    <a:pt x="889" y="133"/>
                  </a:lnTo>
                  <a:lnTo>
                    <a:pt x="882" y="130"/>
                  </a:lnTo>
                  <a:lnTo>
                    <a:pt x="876" y="128"/>
                  </a:lnTo>
                  <a:lnTo>
                    <a:pt x="868" y="127"/>
                  </a:lnTo>
                  <a:lnTo>
                    <a:pt x="860" y="125"/>
                  </a:lnTo>
                  <a:lnTo>
                    <a:pt x="851" y="125"/>
                  </a:lnTo>
                  <a:lnTo>
                    <a:pt x="841" y="125"/>
                  </a:lnTo>
                  <a:lnTo>
                    <a:pt x="524" y="125"/>
                  </a:lnTo>
                  <a:close/>
                  <a:moveTo>
                    <a:pt x="605" y="1664"/>
                  </a:moveTo>
                  <a:lnTo>
                    <a:pt x="605" y="1664"/>
                  </a:lnTo>
                  <a:lnTo>
                    <a:pt x="605" y="1655"/>
                  </a:lnTo>
                  <a:lnTo>
                    <a:pt x="603" y="1647"/>
                  </a:lnTo>
                  <a:lnTo>
                    <a:pt x="601" y="1639"/>
                  </a:lnTo>
                  <a:lnTo>
                    <a:pt x="598" y="1632"/>
                  </a:lnTo>
                  <a:lnTo>
                    <a:pt x="594" y="1625"/>
                  </a:lnTo>
                  <a:lnTo>
                    <a:pt x="589" y="1618"/>
                  </a:lnTo>
                  <a:lnTo>
                    <a:pt x="584" y="1612"/>
                  </a:lnTo>
                  <a:lnTo>
                    <a:pt x="579" y="1607"/>
                  </a:lnTo>
                  <a:lnTo>
                    <a:pt x="572" y="1602"/>
                  </a:lnTo>
                  <a:lnTo>
                    <a:pt x="566" y="1597"/>
                  </a:lnTo>
                  <a:lnTo>
                    <a:pt x="558" y="1593"/>
                  </a:lnTo>
                  <a:lnTo>
                    <a:pt x="551" y="1590"/>
                  </a:lnTo>
                  <a:lnTo>
                    <a:pt x="543" y="1588"/>
                  </a:lnTo>
                  <a:lnTo>
                    <a:pt x="534" y="1586"/>
                  </a:lnTo>
                  <a:lnTo>
                    <a:pt x="525" y="1585"/>
                  </a:lnTo>
                  <a:lnTo>
                    <a:pt x="516" y="1586"/>
                  </a:lnTo>
                  <a:lnTo>
                    <a:pt x="508" y="1586"/>
                  </a:lnTo>
                  <a:lnTo>
                    <a:pt x="501" y="1588"/>
                  </a:lnTo>
                  <a:lnTo>
                    <a:pt x="493" y="1590"/>
                  </a:lnTo>
                  <a:lnTo>
                    <a:pt x="486" y="1593"/>
                  </a:lnTo>
                  <a:lnTo>
                    <a:pt x="479" y="1597"/>
                  </a:lnTo>
                  <a:lnTo>
                    <a:pt x="473" y="1601"/>
                  </a:lnTo>
                  <a:lnTo>
                    <a:pt x="467" y="1606"/>
                  </a:lnTo>
                  <a:lnTo>
                    <a:pt x="462" y="1611"/>
                  </a:lnTo>
                  <a:lnTo>
                    <a:pt x="457" y="1617"/>
                  </a:lnTo>
                  <a:lnTo>
                    <a:pt x="452" y="1623"/>
                  </a:lnTo>
                  <a:lnTo>
                    <a:pt x="449" y="1629"/>
                  </a:lnTo>
                  <a:lnTo>
                    <a:pt x="445" y="1636"/>
                  </a:lnTo>
                  <a:lnTo>
                    <a:pt x="443" y="1644"/>
                  </a:lnTo>
                  <a:lnTo>
                    <a:pt x="441" y="1651"/>
                  </a:lnTo>
                  <a:lnTo>
                    <a:pt x="440" y="1659"/>
                  </a:lnTo>
                  <a:lnTo>
                    <a:pt x="439" y="1668"/>
                  </a:lnTo>
                  <a:lnTo>
                    <a:pt x="440" y="1676"/>
                  </a:lnTo>
                  <a:lnTo>
                    <a:pt x="441" y="1684"/>
                  </a:lnTo>
                  <a:lnTo>
                    <a:pt x="443" y="1692"/>
                  </a:lnTo>
                  <a:lnTo>
                    <a:pt x="446" y="1699"/>
                  </a:lnTo>
                  <a:lnTo>
                    <a:pt x="450" y="1707"/>
                  </a:lnTo>
                  <a:lnTo>
                    <a:pt x="454" y="1713"/>
                  </a:lnTo>
                  <a:lnTo>
                    <a:pt x="459" y="1720"/>
                  </a:lnTo>
                  <a:lnTo>
                    <a:pt x="464" y="1726"/>
                  </a:lnTo>
                  <a:lnTo>
                    <a:pt x="470" y="1731"/>
                  </a:lnTo>
                  <a:lnTo>
                    <a:pt x="477" y="1736"/>
                  </a:lnTo>
                  <a:lnTo>
                    <a:pt x="484" y="1740"/>
                  </a:lnTo>
                  <a:lnTo>
                    <a:pt x="491" y="1743"/>
                  </a:lnTo>
                  <a:lnTo>
                    <a:pt x="499" y="1746"/>
                  </a:lnTo>
                  <a:lnTo>
                    <a:pt x="507" y="1747"/>
                  </a:lnTo>
                  <a:lnTo>
                    <a:pt x="516" y="1748"/>
                  </a:lnTo>
                  <a:lnTo>
                    <a:pt x="524" y="1749"/>
                  </a:lnTo>
                  <a:lnTo>
                    <a:pt x="533" y="1748"/>
                  </a:lnTo>
                  <a:lnTo>
                    <a:pt x="541" y="1747"/>
                  </a:lnTo>
                  <a:lnTo>
                    <a:pt x="549" y="1745"/>
                  </a:lnTo>
                  <a:lnTo>
                    <a:pt x="556" y="1742"/>
                  </a:lnTo>
                  <a:lnTo>
                    <a:pt x="563" y="1738"/>
                  </a:lnTo>
                  <a:lnTo>
                    <a:pt x="570" y="1734"/>
                  </a:lnTo>
                  <a:lnTo>
                    <a:pt x="576" y="1729"/>
                  </a:lnTo>
                  <a:lnTo>
                    <a:pt x="582" y="1723"/>
                  </a:lnTo>
                  <a:lnTo>
                    <a:pt x="587" y="1717"/>
                  </a:lnTo>
                  <a:lnTo>
                    <a:pt x="592" y="1711"/>
                  </a:lnTo>
                  <a:lnTo>
                    <a:pt x="596" y="1704"/>
                  </a:lnTo>
                  <a:lnTo>
                    <a:pt x="599" y="1696"/>
                  </a:lnTo>
                  <a:lnTo>
                    <a:pt x="602" y="1688"/>
                  </a:lnTo>
                  <a:lnTo>
                    <a:pt x="604" y="1680"/>
                  </a:lnTo>
                  <a:lnTo>
                    <a:pt x="605" y="1672"/>
                  </a:lnTo>
                  <a:lnTo>
                    <a:pt x="605" y="1664"/>
                  </a:lnTo>
                  <a:close/>
                </a:path>
              </a:pathLst>
            </a:custGeom>
            <a:grpFill/>
            <a:ln>
              <a:noFill/>
            </a:ln>
            <a:effectLst/>
            <a:extLst/>
          </p:spPr>
          <p:txBody>
            <a:bodyPr wrap="none" anchor="ctr"/>
            <a:lstStyle/>
            <a:p>
              <a:pPr eaLnBrk="1">
                <a:lnSpc>
                  <a:spcPct val="93000"/>
                </a:lnSpc>
                <a:buClr>
                  <a:srgbClr val="000000"/>
                </a:buClr>
                <a:buSzPct val="100000"/>
                <a:buFont typeface="Times New Roman" charset="0"/>
                <a:buNone/>
                <a:defRPr/>
              </a:pPr>
              <a:endParaRPr lang="en-US" sz="2400" dirty="0">
                <a:latin typeface="IBM Plex Sans" charset="0"/>
                <a:ea typeface="IBM Plex Sans" charset="0"/>
                <a:cs typeface="IBM Plex Sans" charset="0"/>
              </a:endParaRPr>
            </a:p>
          </p:txBody>
        </p:sp>
        <p:sp>
          <p:nvSpPr>
            <p:cNvPr id="94" name="Freeform 24">
              <a:extLst>
                <a:ext uri="{FF2B5EF4-FFF2-40B4-BE49-F238E27FC236}">
                  <a16:creationId xmlns:a16="http://schemas.microsoft.com/office/drawing/2014/main" id="{DC5C4EC5-A628-3D49-A0F1-4FE59312C2B7}"/>
                </a:ext>
              </a:extLst>
            </p:cNvPr>
            <p:cNvSpPr>
              <a:spLocks noChangeArrowheads="1"/>
            </p:cNvSpPr>
            <p:nvPr/>
          </p:nvSpPr>
          <p:spPr bwMode="auto">
            <a:xfrm>
              <a:off x="4498386" y="2785488"/>
              <a:ext cx="301422" cy="205377"/>
            </a:xfrm>
            <a:custGeom>
              <a:avLst/>
              <a:gdLst>
                <a:gd name="T0" fmla="*/ 2486 w 2604"/>
                <a:gd name="T1" fmla="*/ 2 h 1779"/>
                <a:gd name="T2" fmla="*/ 2548 w 2604"/>
                <a:gd name="T3" fmla="*/ 19 h 1779"/>
                <a:gd name="T4" fmla="*/ 2585 w 2604"/>
                <a:gd name="T5" fmla="*/ 55 h 1779"/>
                <a:gd name="T6" fmla="*/ 2602 w 2604"/>
                <a:gd name="T7" fmla="*/ 116 h 1779"/>
                <a:gd name="T8" fmla="*/ 2603 w 2604"/>
                <a:gd name="T9" fmla="*/ 1622 h 1779"/>
                <a:gd name="T10" fmla="*/ 2595 w 2604"/>
                <a:gd name="T11" fmla="*/ 1694 h 1779"/>
                <a:gd name="T12" fmla="*/ 2569 w 2604"/>
                <a:gd name="T13" fmla="*/ 1742 h 1779"/>
                <a:gd name="T14" fmla="*/ 2521 w 2604"/>
                <a:gd name="T15" fmla="*/ 1769 h 1779"/>
                <a:gd name="T16" fmla="*/ 2447 w 2604"/>
                <a:gd name="T17" fmla="*/ 1778 h 1779"/>
                <a:gd name="T18" fmla="*/ 93 w 2604"/>
                <a:gd name="T19" fmla="*/ 1773 h 1779"/>
                <a:gd name="T20" fmla="*/ 44 w 2604"/>
                <a:gd name="T21" fmla="*/ 1751 h 1779"/>
                <a:gd name="T22" fmla="*/ 13 w 2604"/>
                <a:gd name="T23" fmla="*/ 1712 h 1779"/>
                <a:gd name="T24" fmla="*/ 0 w 2604"/>
                <a:gd name="T25" fmla="*/ 1653 h 1779"/>
                <a:gd name="T26" fmla="*/ 2 w 2604"/>
                <a:gd name="T27" fmla="*/ 105 h 1779"/>
                <a:gd name="T28" fmla="*/ 19 w 2604"/>
                <a:gd name="T29" fmla="*/ 52 h 1779"/>
                <a:gd name="T30" fmla="*/ 53 w 2604"/>
                <a:gd name="T31" fmla="*/ 18 h 1779"/>
                <a:gd name="T32" fmla="*/ 106 w 2604"/>
                <a:gd name="T33" fmla="*/ 2 h 1779"/>
                <a:gd name="T34" fmla="*/ 1301 w 2604"/>
                <a:gd name="T35" fmla="*/ 1 h 1779"/>
                <a:gd name="T36" fmla="*/ 2344 w 2604"/>
                <a:gd name="T37" fmla="*/ 1544 h 1779"/>
                <a:gd name="T38" fmla="*/ 2404 w 2604"/>
                <a:gd name="T39" fmla="*/ 1536 h 1779"/>
                <a:gd name="T40" fmla="*/ 2445 w 2604"/>
                <a:gd name="T41" fmla="*/ 1513 h 1779"/>
                <a:gd name="T42" fmla="*/ 2469 w 2604"/>
                <a:gd name="T43" fmla="*/ 1473 h 1779"/>
                <a:gd name="T44" fmla="*/ 2476 w 2604"/>
                <a:gd name="T45" fmla="*/ 1414 h 1779"/>
                <a:gd name="T46" fmla="*/ 2476 w 2604"/>
                <a:gd name="T47" fmla="*/ 217 h 1779"/>
                <a:gd name="T48" fmla="*/ 2462 w 2604"/>
                <a:gd name="T49" fmla="*/ 171 h 1779"/>
                <a:gd name="T50" fmla="*/ 2432 w 2604"/>
                <a:gd name="T51" fmla="*/ 141 h 1779"/>
                <a:gd name="T52" fmla="*/ 2385 w 2604"/>
                <a:gd name="T53" fmla="*/ 127 h 1779"/>
                <a:gd name="T54" fmla="*/ 209 w 2604"/>
                <a:gd name="T55" fmla="*/ 126 h 1779"/>
                <a:gd name="T56" fmla="*/ 168 w 2604"/>
                <a:gd name="T57" fmla="*/ 133 h 1779"/>
                <a:gd name="T58" fmla="*/ 142 w 2604"/>
                <a:gd name="T59" fmla="*/ 153 h 1779"/>
                <a:gd name="T60" fmla="*/ 129 w 2604"/>
                <a:gd name="T61" fmla="*/ 187 h 1779"/>
                <a:gd name="T62" fmla="*/ 127 w 2604"/>
                <a:gd name="T63" fmla="*/ 1449 h 1779"/>
                <a:gd name="T64" fmla="*/ 135 w 2604"/>
                <a:gd name="T65" fmla="*/ 1497 h 1779"/>
                <a:gd name="T66" fmla="*/ 157 w 2604"/>
                <a:gd name="T67" fmla="*/ 1526 h 1779"/>
                <a:gd name="T68" fmla="*/ 196 w 2604"/>
                <a:gd name="T69" fmla="*/ 1541 h 1779"/>
                <a:gd name="T70" fmla="*/ 1287 w 2604"/>
                <a:gd name="T71" fmla="*/ 1587 h 1779"/>
                <a:gd name="T72" fmla="*/ 1268 w 2604"/>
                <a:gd name="T73" fmla="*/ 1589 h 1779"/>
                <a:gd name="T74" fmla="*/ 1245 w 2604"/>
                <a:gd name="T75" fmla="*/ 1599 h 1779"/>
                <a:gd name="T76" fmla="*/ 1228 w 2604"/>
                <a:gd name="T77" fmla="*/ 1616 h 1779"/>
                <a:gd name="T78" fmla="*/ 1218 w 2604"/>
                <a:gd name="T79" fmla="*/ 1638 h 1779"/>
                <a:gd name="T80" fmla="*/ 1218 w 2604"/>
                <a:gd name="T81" fmla="*/ 1664 h 1779"/>
                <a:gd name="T82" fmla="*/ 1230 w 2604"/>
                <a:gd name="T83" fmla="*/ 1687 h 1779"/>
                <a:gd name="T84" fmla="*/ 1248 w 2604"/>
                <a:gd name="T85" fmla="*/ 1704 h 1779"/>
                <a:gd name="T86" fmla="*/ 1272 w 2604"/>
                <a:gd name="T87" fmla="*/ 1713 h 1779"/>
                <a:gd name="T88" fmla="*/ 1298 w 2604"/>
                <a:gd name="T89" fmla="*/ 1712 h 1779"/>
                <a:gd name="T90" fmla="*/ 1319 w 2604"/>
                <a:gd name="T91" fmla="*/ 1703 h 1779"/>
                <a:gd name="T92" fmla="*/ 1334 w 2604"/>
                <a:gd name="T93" fmla="*/ 1686 h 1779"/>
                <a:gd name="T94" fmla="*/ 1344 w 2604"/>
                <a:gd name="T95" fmla="*/ 1664 h 1779"/>
                <a:gd name="T96" fmla="*/ 1346 w 2604"/>
                <a:gd name="T97" fmla="*/ 1640 h 1779"/>
                <a:gd name="T98" fmla="*/ 1336 w 2604"/>
                <a:gd name="T99" fmla="*/ 1617 h 1779"/>
                <a:gd name="T100" fmla="*/ 1317 w 2604"/>
                <a:gd name="T101" fmla="*/ 1599 h 1779"/>
                <a:gd name="T102" fmla="*/ 1294 w 2604"/>
                <a:gd name="T103" fmla="*/ 1588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4" h="1779">
                  <a:moveTo>
                    <a:pt x="1301" y="1"/>
                  </a:moveTo>
                  <a:lnTo>
                    <a:pt x="1301" y="1"/>
                  </a:lnTo>
                  <a:lnTo>
                    <a:pt x="2444" y="1"/>
                  </a:lnTo>
                  <a:lnTo>
                    <a:pt x="2486" y="2"/>
                  </a:lnTo>
                  <a:lnTo>
                    <a:pt x="2504" y="5"/>
                  </a:lnTo>
                  <a:lnTo>
                    <a:pt x="2520" y="8"/>
                  </a:lnTo>
                  <a:lnTo>
                    <a:pt x="2535" y="13"/>
                  </a:lnTo>
                  <a:lnTo>
                    <a:pt x="2548" y="19"/>
                  </a:lnTo>
                  <a:lnTo>
                    <a:pt x="2559" y="26"/>
                  </a:lnTo>
                  <a:lnTo>
                    <a:pt x="2569" y="34"/>
                  </a:lnTo>
                  <a:lnTo>
                    <a:pt x="2578" y="44"/>
                  </a:lnTo>
                  <a:lnTo>
                    <a:pt x="2585" y="55"/>
                  </a:lnTo>
                  <a:lnTo>
                    <a:pt x="2591" y="68"/>
                  </a:lnTo>
                  <a:lnTo>
                    <a:pt x="2596" y="82"/>
                  </a:lnTo>
                  <a:lnTo>
                    <a:pt x="2599" y="98"/>
                  </a:lnTo>
                  <a:lnTo>
                    <a:pt x="2602" y="116"/>
                  </a:lnTo>
                  <a:lnTo>
                    <a:pt x="2603" y="135"/>
                  </a:lnTo>
                  <a:lnTo>
                    <a:pt x="2603" y="157"/>
                  </a:lnTo>
                  <a:lnTo>
                    <a:pt x="2601" y="1061"/>
                  </a:lnTo>
                  <a:lnTo>
                    <a:pt x="2603" y="1622"/>
                  </a:lnTo>
                  <a:lnTo>
                    <a:pt x="2603" y="1642"/>
                  </a:lnTo>
                  <a:lnTo>
                    <a:pt x="2601" y="1661"/>
                  </a:lnTo>
                  <a:lnTo>
                    <a:pt x="2599" y="1678"/>
                  </a:lnTo>
                  <a:lnTo>
                    <a:pt x="2595" y="1694"/>
                  </a:lnTo>
                  <a:lnTo>
                    <a:pt x="2591" y="1708"/>
                  </a:lnTo>
                  <a:lnTo>
                    <a:pt x="2585" y="1721"/>
                  </a:lnTo>
                  <a:lnTo>
                    <a:pt x="2577" y="1732"/>
                  </a:lnTo>
                  <a:lnTo>
                    <a:pt x="2569" y="1742"/>
                  </a:lnTo>
                  <a:lnTo>
                    <a:pt x="2559" y="1751"/>
                  </a:lnTo>
                  <a:lnTo>
                    <a:pt x="2548" y="1758"/>
                  </a:lnTo>
                  <a:lnTo>
                    <a:pt x="2535" y="1764"/>
                  </a:lnTo>
                  <a:lnTo>
                    <a:pt x="2521" y="1769"/>
                  </a:lnTo>
                  <a:lnTo>
                    <a:pt x="2505" y="1773"/>
                  </a:lnTo>
                  <a:lnTo>
                    <a:pt x="2487" y="1776"/>
                  </a:lnTo>
                  <a:lnTo>
                    <a:pt x="2468" y="1777"/>
                  </a:lnTo>
                  <a:lnTo>
                    <a:pt x="2447" y="1778"/>
                  </a:lnTo>
                  <a:lnTo>
                    <a:pt x="143" y="1778"/>
                  </a:lnTo>
                  <a:lnTo>
                    <a:pt x="125" y="1777"/>
                  </a:lnTo>
                  <a:lnTo>
                    <a:pt x="108" y="1775"/>
                  </a:lnTo>
                  <a:lnTo>
                    <a:pt x="93" y="1773"/>
                  </a:lnTo>
                  <a:lnTo>
                    <a:pt x="79" y="1769"/>
                  </a:lnTo>
                  <a:lnTo>
                    <a:pt x="66" y="1764"/>
                  </a:lnTo>
                  <a:lnTo>
                    <a:pt x="54" y="1758"/>
                  </a:lnTo>
                  <a:lnTo>
                    <a:pt x="44" y="1751"/>
                  </a:lnTo>
                  <a:lnTo>
                    <a:pt x="34" y="1743"/>
                  </a:lnTo>
                  <a:lnTo>
                    <a:pt x="26" y="1734"/>
                  </a:lnTo>
                  <a:lnTo>
                    <a:pt x="19" y="1724"/>
                  </a:lnTo>
                  <a:lnTo>
                    <a:pt x="13" y="1712"/>
                  </a:lnTo>
                  <a:lnTo>
                    <a:pt x="8" y="1699"/>
                  </a:lnTo>
                  <a:lnTo>
                    <a:pt x="4" y="1685"/>
                  </a:lnTo>
                  <a:lnTo>
                    <a:pt x="2" y="1670"/>
                  </a:lnTo>
                  <a:lnTo>
                    <a:pt x="0" y="1653"/>
                  </a:lnTo>
                  <a:lnTo>
                    <a:pt x="0" y="1636"/>
                  </a:lnTo>
                  <a:lnTo>
                    <a:pt x="0" y="139"/>
                  </a:lnTo>
                  <a:lnTo>
                    <a:pt x="0" y="121"/>
                  </a:lnTo>
                  <a:lnTo>
                    <a:pt x="2" y="105"/>
                  </a:lnTo>
                  <a:lnTo>
                    <a:pt x="4" y="90"/>
                  </a:lnTo>
                  <a:lnTo>
                    <a:pt x="8" y="76"/>
                  </a:lnTo>
                  <a:lnTo>
                    <a:pt x="13" y="64"/>
                  </a:lnTo>
                  <a:lnTo>
                    <a:pt x="19" y="52"/>
                  </a:lnTo>
                  <a:lnTo>
                    <a:pt x="26" y="42"/>
                  </a:lnTo>
                  <a:lnTo>
                    <a:pt x="34" y="33"/>
                  </a:lnTo>
                  <a:lnTo>
                    <a:pt x="43" y="25"/>
                  </a:lnTo>
                  <a:lnTo>
                    <a:pt x="53" y="18"/>
                  </a:lnTo>
                  <a:lnTo>
                    <a:pt x="65" y="13"/>
                  </a:lnTo>
                  <a:lnTo>
                    <a:pt x="77" y="8"/>
                  </a:lnTo>
                  <a:lnTo>
                    <a:pt x="91" y="4"/>
                  </a:lnTo>
                  <a:lnTo>
                    <a:pt x="106" y="2"/>
                  </a:lnTo>
                  <a:lnTo>
                    <a:pt x="122" y="0"/>
                  </a:lnTo>
                  <a:lnTo>
                    <a:pt x="140" y="0"/>
                  </a:lnTo>
                  <a:lnTo>
                    <a:pt x="1301" y="0"/>
                  </a:lnTo>
                  <a:lnTo>
                    <a:pt x="1301" y="1"/>
                  </a:lnTo>
                  <a:close/>
                  <a:moveTo>
                    <a:pt x="1290" y="1544"/>
                  </a:moveTo>
                  <a:lnTo>
                    <a:pt x="1290" y="1544"/>
                  </a:lnTo>
                  <a:lnTo>
                    <a:pt x="1290" y="1544"/>
                  </a:lnTo>
                  <a:lnTo>
                    <a:pt x="2344" y="1544"/>
                  </a:lnTo>
                  <a:lnTo>
                    <a:pt x="2361" y="1543"/>
                  </a:lnTo>
                  <a:lnTo>
                    <a:pt x="2377" y="1542"/>
                  </a:lnTo>
                  <a:lnTo>
                    <a:pt x="2391" y="1539"/>
                  </a:lnTo>
                  <a:lnTo>
                    <a:pt x="2404" y="1536"/>
                  </a:lnTo>
                  <a:lnTo>
                    <a:pt x="2416" y="1532"/>
                  </a:lnTo>
                  <a:lnTo>
                    <a:pt x="2427" y="1527"/>
                  </a:lnTo>
                  <a:lnTo>
                    <a:pt x="2436" y="1520"/>
                  </a:lnTo>
                  <a:lnTo>
                    <a:pt x="2445" y="1513"/>
                  </a:lnTo>
                  <a:lnTo>
                    <a:pt x="2452" y="1505"/>
                  </a:lnTo>
                  <a:lnTo>
                    <a:pt x="2459" y="1495"/>
                  </a:lnTo>
                  <a:lnTo>
                    <a:pt x="2464" y="1484"/>
                  </a:lnTo>
                  <a:lnTo>
                    <a:pt x="2469" y="1473"/>
                  </a:lnTo>
                  <a:lnTo>
                    <a:pt x="2472" y="1460"/>
                  </a:lnTo>
                  <a:lnTo>
                    <a:pt x="2475" y="1446"/>
                  </a:lnTo>
                  <a:lnTo>
                    <a:pt x="2476" y="1430"/>
                  </a:lnTo>
                  <a:lnTo>
                    <a:pt x="2476" y="1414"/>
                  </a:lnTo>
                  <a:lnTo>
                    <a:pt x="2480" y="1008"/>
                  </a:lnTo>
                  <a:lnTo>
                    <a:pt x="2478" y="248"/>
                  </a:lnTo>
                  <a:lnTo>
                    <a:pt x="2478" y="232"/>
                  </a:lnTo>
                  <a:lnTo>
                    <a:pt x="2476" y="217"/>
                  </a:lnTo>
                  <a:lnTo>
                    <a:pt x="2474" y="204"/>
                  </a:lnTo>
                  <a:lnTo>
                    <a:pt x="2471" y="192"/>
                  </a:lnTo>
                  <a:lnTo>
                    <a:pt x="2467" y="181"/>
                  </a:lnTo>
                  <a:lnTo>
                    <a:pt x="2462" y="171"/>
                  </a:lnTo>
                  <a:lnTo>
                    <a:pt x="2456" y="162"/>
                  </a:lnTo>
                  <a:lnTo>
                    <a:pt x="2449" y="154"/>
                  </a:lnTo>
                  <a:lnTo>
                    <a:pt x="2441" y="147"/>
                  </a:lnTo>
                  <a:lnTo>
                    <a:pt x="2432" y="141"/>
                  </a:lnTo>
                  <a:lnTo>
                    <a:pt x="2422" y="136"/>
                  </a:lnTo>
                  <a:lnTo>
                    <a:pt x="2411" y="132"/>
                  </a:lnTo>
                  <a:lnTo>
                    <a:pt x="2399" y="129"/>
                  </a:lnTo>
                  <a:lnTo>
                    <a:pt x="2385" y="127"/>
                  </a:lnTo>
                  <a:lnTo>
                    <a:pt x="2370" y="126"/>
                  </a:lnTo>
                  <a:lnTo>
                    <a:pt x="2353" y="126"/>
                  </a:lnTo>
                  <a:lnTo>
                    <a:pt x="223" y="126"/>
                  </a:lnTo>
                  <a:lnTo>
                    <a:pt x="209" y="126"/>
                  </a:lnTo>
                  <a:lnTo>
                    <a:pt x="197" y="127"/>
                  </a:lnTo>
                  <a:lnTo>
                    <a:pt x="187" y="128"/>
                  </a:lnTo>
                  <a:lnTo>
                    <a:pt x="177" y="131"/>
                  </a:lnTo>
                  <a:lnTo>
                    <a:pt x="168" y="133"/>
                  </a:lnTo>
                  <a:lnTo>
                    <a:pt x="160" y="137"/>
                  </a:lnTo>
                  <a:lnTo>
                    <a:pt x="153" y="142"/>
                  </a:lnTo>
                  <a:lnTo>
                    <a:pt x="147" y="147"/>
                  </a:lnTo>
                  <a:lnTo>
                    <a:pt x="142" y="153"/>
                  </a:lnTo>
                  <a:lnTo>
                    <a:pt x="138" y="160"/>
                  </a:lnTo>
                  <a:lnTo>
                    <a:pt x="134" y="168"/>
                  </a:lnTo>
                  <a:lnTo>
                    <a:pt x="131" y="177"/>
                  </a:lnTo>
                  <a:lnTo>
                    <a:pt x="129" y="187"/>
                  </a:lnTo>
                  <a:lnTo>
                    <a:pt x="128" y="198"/>
                  </a:lnTo>
                  <a:lnTo>
                    <a:pt x="127" y="224"/>
                  </a:lnTo>
                  <a:lnTo>
                    <a:pt x="127" y="1434"/>
                  </a:lnTo>
                  <a:lnTo>
                    <a:pt x="127" y="1449"/>
                  </a:lnTo>
                  <a:lnTo>
                    <a:pt x="128" y="1463"/>
                  </a:lnTo>
                  <a:lnTo>
                    <a:pt x="130" y="1475"/>
                  </a:lnTo>
                  <a:lnTo>
                    <a:pt x="132" y="1487"/>
                  </a:lnTo>
                  <a:lnTo>
                    <a:pt x="135" y="1497"/>
                  </a:lnTo>
                  <a:lnTo>
                    <a:pt x="139" y="1506"/>
                  </a:lnTo>
                  <a:lnTo>
                    <a:pt x="144" y="1514"/>
                  </a:lnTo>
                  <a:lnTo>
                    <a:pt x="150" y="1520"/>
                  </a:lnTo>
                  <a:lnTo>
                    <a:pt x="157" y="1526"/>
                  </a:lnTo>
                  <a:lnTo>
                    <a:pt x="165" y="1531"/>
                  </a:lnTo>
                  <a:lnTo>
                    <a:pt x="174" y="1535"/>
                  </a:lnTo>
                  <a:lnTo>
                    <a:pt x="184" y="1538"/>
                  </a:lnTo>
                  <a:lnTo>
                    <a:pt x="196" y="1541"/>
                  </a:lnTo>
                  <a:lnTo>
                    <a:pt x="208" y="1542"/>
                  </a:lnTo>
                  <a:lnTo>
                    <a:pt x="237" y="1544"/>
                  </a:lnTo>
                  <a:lnTo>
                    <a:pt x="1290" y="1544"/>
                  </a:lnTo>
                  <a:close/>
                  <a:moveTo>
                    <a:pt x="1287" y="1587"/>
                  </a:moveTo>
                  <a:lnTo>
                    <a:pt x="1287" y="1587"/>
                  </a:lnTo>
                  <a:lnTo>
                    <a:pt x="1281" y="1587"/>
                  </a:lnTo>
                  <a:lnTo>
                    <a:pt x="1275" y="1587"/>
                  </a:lnTo>
                  <a:lnTo>
                    <a:pt x="1268" y="1589"/>
                  </a:lnTo>
                  <a:lnTo>
                    <a:pt x="1262" y="1590"/>
                  </a:lnTo>
                  <a:lnTo>
                    <a:pt x="1256" y="1593"/>
                  </a:lnTo>
                  <a:lnTo>
                    <a:pt x="1251" y="1596"/>
                  </a:lnTo>
                  <a:lnTo>
                    <a:pt x="1245" y="1599"/>
                  </a:lnTo>
                  <a:lnTo>
                    <a:pt x="1240" y="1602"/>
                  </a:lnTo>
                  <a:lnTo>
                    <a:pt x="1236" y="1607"/>
                  </a:lnTo>
                  <a:lnTo>
                    <a:pt x="1231" y="1611"/>
                  </a:lnTo>
                  <a:lnTo>
                    <a:pt x="1228" y="1616"/>
                  </a:lnTo>
                  <a:lnTo>
                    <a:pt x="1224" y="1621"/>
                  </a:lnTo>
                  <a:lnTo>
                    <a:pt x="1222" y="1626"/>
                  </a:lnTo>
                  <a:lnTo>
                    <a:pt x="1219" y="1632"/>
                  </a:lnTo>
                  <a:lnTo>
                    <a:pt x="1218" y="1638"/>
                  </a:lnTo>
                  <a:lnTo>
                    <a:pt x="1217" y="1645"/>
                  </a:lnTo>
                  <a:lnTo>
                    <a:pt x="1216" y="1651"/>
                  </a:lnTo>
                  <a:lnTo>
                    <a:pt x="1217" y="1657"/>
                  </a:lnTo>
                  <a:lnTo>
                    <a:pt x="1218" y="1664"/>
                  </a:lnTo>
                  <a:lnTo>
                    <a:pt x="1220" y="1670"/>
                  </a:lnTo>
                  <a:lnTo>
                    <a:pt x="1223" y="1676"/>
                  </a:lnTo>
                  <a:lnTo>
                    <a:pt x="1226" y="1681"/>
                  </a:lnTo>
                  <a:lnTo>
                    <a:pt x="1230" y="1687"/>
                  </a:lnTo>
                  <a:lnTo>
                    <a:pt x="1234" y="1691"/>
                  </a:lnTo>
                  <a:lnTo>
                    <a:pt x="1238" y="1696"/>
                  </a:lnTo>
                  <a:lnTo>
                    <a:pt x="1243" y="1700"/>
                  </a:lnTo>
                  <a:lnTo>
                    <a:pt x="1248" y="1704"/>
                  </a:lnTo>
                  <a:lnTo>
                    <a:pt x="1254" y="1707"/>
                  </a:lnTo>
                  <a:lnTo>
                    <a:pt x="1260" y="1709"/>
                  </a:lnTo>
                  <a:lnTo>
                    <a:pt x="1266" y="1711"/>
                  </a:lnTo>
                  <a:lnTo>
                    <a:pt x="1272" y="1713"/>
                  </a:lnTo>
                  <a:lnTo>
                    <a:pt x="1278" y="1714"/>
                  </a:lnTo>
                  <a:lnTo>
                    <a:pt x="1285" y="1714"/>
                  </a:lnTo>
                  <a:lnTo>
                    <a:pt x="1292" y="1713"/>
                  </a:lnTo>
                  <a:lnTo>
                    <a:pt x="1298" y="1712"/>
                  </a:lnTo>
                  <a:lnTo>
                    <a:pt x="1304" y="1710"/>
                  </a:lnTo>
                  <a:lnTo>
                    <a:pt x="1309" y="1708"/>
                  </a:lnTo>
                  <a:lnTo>
                    <a:pt x="1314" y="1706"/>
                  </a:lnTo>
                  <a:lnTo>
                    <a:pt x="1319" y="1703"/>
                  </a:lnTo>
                  <a:lnTo>
                    <a:pt x="1323" y="1699"/>
                  </a:lnTo>
                  <a:lnTo>
                    <a:pt x="1327" y="1695"/>
                  </a:lnTo>
                  <a:lnTo>
                    <a:pt x="1331" y="1691"/>
                  </a:lnTo>
                  <a:lnTo>
                    <a:pt x="1334" y="1686"/>
                  </a:lnTo>
                  <a:lnTo>
                    <a:pt x="1337" y="1681"/>
                  </a:lnTo>
                  <a:lnTo>
                    <a:pt x="1340" y="1676"/>
                  </a:lnTo>
                  <a:lnTo>
                    <a:pt x="1342" y="1670"/>
                  </a:lnTo>
                  <a:lnTo>
                    <a:pt x="1344" y="1664"/>
                  </a:lnTo>
                  <a:lnTo>
                    <a:pt x="1345" y="1658"/>
                  </a:lnTo>
                  <a:lnTo>
                    <a:pt x="1346" y="1652"/>
                  </a:lnTo>
                  <a:lnTo>
                    <a:pt x="1346" y="1646"/>
                  </a:lnTo>
                  <a:lnTo>
                    <a:pt x="1346" y="1640"/>
                  </a:lnTo>
                  <a:lnTo>
                    <a:pt x="1344" y="1634"/>
                  </a:lnTo>
                  <a:lnTo>
                    <a:pt x="1342" y="1628"/>
                  </a:lnTo>
                  <a:lnTo>
                    <a:pt x="1339" y="1623"/>
                  </a:lnTo>
                  <a:lnTo>
                    <a:pt x="1336" y="1617"/>
                  </a:lnTo>
                  <a:lnTo>
                    <a:pt x="1332" y="1612"/>
                  </a:lnTo>
                  <a:lnTo>
                    <a:pt x="1327" y="1607"/>
                  </a:lnTo>
                  <a:lnTo>
                    <a:pt x="1323" y="1603"/>
                  </a:lnTo>
                  <a:lnTo>
                    <a:pt x="1317" y="1599"/>
                  </a:lnTo>
                  <a:lnTo>
                    <a:pt x="1312" y="1595"/>
                  </a:lnTo>
                  <a:lnTo>
                    <a:pt x="1306" y="1592"/>
                  </a:lnTo>
                  <a:lnTo>
                    <a:pt x="1300" y="1589"/>
                  </a:lnTo>
                  <a:lnTo>
                    <a:pt x="1294" y="1588"/>
                  </a:lnTo>
                  <a:lnTo>
                    <a:pt x="1287" y="1587"/>
                  </a:lnTo>
                  <a:close/>
                </a:path>
              </a:pathLst>
            </a:custGeom>
            <a:grpFill/>
            <a:ln>
              <a:noFill/>
            </a:ln>
            <a:effectLst/>
            <a:extLst/>
          </p:spPr>
          <p:txBody>
            <a:bodyPr wrap="none" anchor="ctr"/>
            <a:lstStyle/>
            <a:p>
              <a:pPr eaLnBrk="1">
                <a:lnSpc>
                  <a:spcPct val="93000"/>
                </a:lnSpc>
                <a:buClr>
                  <a:srgbClr val="000000"/>
                </a:buClr>
                <a:buSzPct val="100000"/>
                <a:buFont typeface="Times New Roman" charset="0"/>
                <a:buNone/>
                <a:defRPr/>
              </a:pPr>
              <a:endParaRPr lang="en-US" sz="2400" dirty="0">
                <a:latin typeface="IBM Plex Sans" charset="0"/>
                <a:ea typeface="IBM Plex Sans" charset="0"/>
                <a:cs typeface="IBM Plex Sans" charset="0"/>
              </a:endParaRPr>
            </a:p>
          </p:txBody>
        </p:sp>
        <p:sp>
          <p:nvSpPr>
            <p:cNvPr id="95" name="Freeform 25">
              <a:extLst>
                <a:ext uri="{FF2B5EF4-FFF2-40B4-BE49-F238E27FC236}">
                  <a16:creationId xmlns:a16="http://schemas.microsoft.com/office/drawing/2014/main" id="{7C3519DA-BDB6-B34A-8BA5-37E6EA861FDF}"/>
                </a:ext>
              </a:extLst>
            </p:cNvPr>
            <p:cNvSpPr>
              <a:spLocks noChangeArrowheads="1"/>
            </p:cNvSpPr>
            <p:nvPr/>
          </p:nvSpPr>
          <p:spPr bwMode="auto">
            <a:xfrm>
              <a:off x="4580128" y="2999039"/>
              <a:ext cx="135385" cy="47002"/>
            </a:xfrm>
            <a:custGeom>
              <a:avLst/>
              <a:gdLst>
                <a:gd name="T0" fmla="*/ 131 w 1172"/>
                <a:gd name="T1" fmla="*/ 408 h 409"/>
                <a:gd name="T2" fmla="*/ 65 w 1172"/>
                <a:gd name="T3" fmla="*/ 406 h 409"/>
                <a:gd name="T4" fmla="*/ 44 w 1172"/>
                <a:gd name="T5" fmla="*/ 402 h 409"/>
                <a:gd name="T6" fmla="*/ 26 w 1172"/>
                <a:gd name="T7" fmla="*/ 396 h 409"/>
                <a:gd name="T8" fmla="*/ 13 w 1172"/>
                <a:gd name="T9" fmla="*/ 385 h 409"/>
                <a:gd name="T10" fmla="*/ 4 w 1172"/>
                <a:gd name="T11" fmla="*/ 369 h 409"/>
                <a:gd name="T12" fmla="*/ 0 w 1172"/>
                <a:gd name="T13" fmla="*/ 350 h 409"/>
                <a:gd name="T14" fmla="*/ 3 w 1172"/>
                <a:gd name="T15" fmla="*/ 329 h 409"/>
                <a:gd name="T16" fmla="*/ 10 w 1172"/>
                <a:gd name="T17" fmla="*/ 311 h 409"/>
                <a:gd name="T18" fmla="*/ 22 w 1172"/>
                <a:gd name="T19" fmla="*/ 299 h 409"/>
                <a:gd name="T20" fmla="*/ 37 w 1172"/>
                <a:gd name="T21" fmla="*/ 290 h 409"/>
                <a:gd name="T22" fmla="*/ 55 w 1172"/>
                <a:gd name="T23" fmla="*/ 285 h 409"/>
                <a:gd name="T24" fmla="*/ 208 w 1172"/>
                <a:gd name="T25" fmla="*/ 285 h 409"/>
                <a:gd name="T26" fmla="*/ 232 w 1172"/>
                <a:gd name="T27" fmla="*/ 283 h 409"/>
                <a:gd name="T28" fmla="*/ 252 w 1172"/>
                <a:gd name="T29" fmla="*/ 276 h 409"/>
                <a:gd name="T30" fmla="*/ 269 w 1172"/>
                <a:gd name="T31" fmla="*/ 263 h 409"/>
                <a:gd name="T32" fmla="*/ 280 w 1172"/>
                <a:gd name="T33" fmla="*/ 246 h 409"/>
                <a:gd name="T34" fmla="*/ 289 w 1172"/>
                <a:gd name="T35" fmla="*/ 224 h 409"/>
                <a:gd name="T36" fmla="*/ 311 w 1172"/>
                <a:gd name="T37" fmla="*/ 138 h 409"/>
                <a:gd name="T38" fmla="*/ 332 w 1172"/>
                <a:gd name="T39" fmla="*/ 52 h 409"/>
                <a:gd name="T40" fmla="*/ 340 w 1172"/>
                <a:gd name="T41" fmla="*/ 34 h 409"/>
                <a:gd name="T42" fmla="*/ 350 w 1172"/>
                <a:gd name="T43" fmla="*/ 19 h 409"/>
                <a:gd name="T44" fmla="*/ 364 w 1172"/>
                <a:gd name="T45" fmla="*/ 9 h 409"/>
                <a:gd name="T46" fmla="*/ 381 w 1172"/>
                <a:gd name="T47" fmla="*/ 2 h 409"/>
                <a:gd name="T48" fmla="*/ 401 w 1172"/>
                <a:gd name="T49" fmla="*/ 0 h 409"/>
                <a:gd name="T50" fmla="*/ 774 w 1172"/>
                <a:gd name="T51" fmla="*/ 1 h 409"/>
                <a:gd name="T52" fmla="*/ 793 w 1172"/>
                <a:gd name="T53" fmla="*/ 7 h 409"/>
                <a:gd name="T54" fmla="*/ 808 w 1172"/>
                <a:gd name="T55" fmla="*/ 17 h 409"/>
                <a:gd name="T56" fmla="*/ 821 w 1172"/>
                <a:gd name="T57" fmla="*/ 30 h 409"/>
                <a:gd name="T58" fmla="*/ 829 w 1172"/>
                <a:gd name="T59" fmla="*/ 49 h 409"/>
                <a:gd name="T60" fmla="*/ 843 w 1172"/>
                <a:gd name="T61" fmla="*/ 104 h 409"/>
                <a:gd name="T62" fmla="*/ 875 w 1172"/>
                <a:gd name="T63" fmla="*/ 229 h 409"/>
                <a:gd name="T64" fmla="*/ 883 w 1172"/>
                <a:gd name="T65" fmla="*/ 249 h 409"/>
                <a:gd name="T66" fmla="*/ 895 w 1172"/>
                <a:gd name="T67" fmla="*/ 265 h 409"/>
                <a:gd name="T68" fmla="*/ 910 w 1172"/>
                <a:gd name="T69" fmla="*/ 276 h 409"/>
                <a:gd name="T70" fmla="*/ 930 w 1172"/>
                <a:gd name="T71" fmla="*/ 283 h 409"/>
                <a:gd name="T72" fmla="*/ 953 w 1172"/>
                <a:gd name="T73" fmla="*/ 285 h 409"/>
                <a:gd name="T74" fmla="*/ 1115 w 1172"/>
                <a:gd name="T75" fmla="*/ 286 h 409"/>
                <a:gd name="T76" fmla="*/ 1137 w 1172"/>
                <a:gd name="T77" fmla="*/ 292 h 409"/>
                <a:gd name="T78" fmla="*/ 1154 w 1172"/>
                <a:gd name="T79" fmla="*/ 303 h 409"/>
                <a:gd name="T80" fmla="*/ 1164 w 1172"/>
                <a:gd name="T81" fmla="*/ 317 h 409"/>
                <a:gd name="T82" fmla="*/ 1170 w 1172"/>
                <a:gd name="T83" fmla="*/ 336 h 409"/>
                <a:gd name="T84" fmla="*/ 1170 w 1172"/>
                <a:gd name="T85" fmla="*/ 359 h 409"/>
                <a:gd name="T86" fmla="*/ 1164 w 1172"/>
                <a:gd name="T87" fmla="*/ 378 h 409"/>
                <a:gd name="T88" fmla="*/ 1151 w 1172"/>
                <a:gd name="T89" fmla="*/ 392 h 409"/>
                <a:gd name="T90" fmla="*/ 1132 w 1172"/>
                <a:gd name="T91" fmla="*/ 402 h 409"/>
                <a:gd name="T92" fmla="*/ 1105 w 1172"/>
                <a:gd name="T93" fmla="*/ 4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2" h="409">
                  <a:moveTo>
                    <a:pt x="585" y="408"/>
                  </a:moveTo>
                  <a:lnTo>
                    <a:pt x="585" y="408"/>
                  </a:lnTo>
                  <a:lnTo>
                    <a:pt x="131" y="408"/>
                  </a:lnTo>
                  <a:lnTo>
                    <a:pt x="97" y="407"/>
                  </a:lnTo>
                  <a:lnTo>
                    <a:pt x="80" y="407"/>
                  </a:lnTo>
                  <a:lnTo>
                    <a:pt x="65" y="406"/>
                  </a:lnTo>
                  <a:lnTo>
                    <a:pt x="57" y="405"/>
                  </a:lnTo>
                  <a:lnTo>
                    <a:pt x="50" y="404"/>
                  </a:lnTo>
                  <a:lnTo>
                    <a:pt x="44" y="402"/>
                  </a:lnTo>
                  <a:lnTo>
                    <a:pt x="37" y="401"/>
                  </a:lnTo>
                  <a:lnTo>
                    <a:pt x="32" y="398"/>
                  </a:lnTo>
                  <a:lnTo>
                    <a:pt x="26" y="396"/>
                  </a:lnTo>
                  <a:lnTo>
                    <a:pt x="21" y="392"/>
                  </a:lnTo>
                  <a:lnTo>
                    <a:pt x="17" y="389"/>
                  </a:lnTo>
                  <a:lnTo>
                    <a:pt x="13" y="385"/>
                  </a:lnTo>
                  <a:lnTo>
                    <a:pt x="9" y="380"/>
                  </a:lnTo>
                  <a:lnTo>
                    <a:pt x="6" y="375"/>
                  </a:lnTo>
                  <a:lnTo>
                    <a:pt x="4" y="369"/>
                  </a:lnTo>
                  <a:lnTo>
                    <a:pt x="2" y="363"/>
                  </a:lnTo>
                  <a:lnTo>
                    <a:pt x="1" y="357"/>
                  </a:lnTo>
                  <a:lnTo>
                    <a:pt x="0" y="350"/>
                  </a:lnTo>
                  <a:lnTo>
                    <a:pt x="1" y="343"/>
                  </a:lnTo>
                  <a:lnTo>
                    <a:pt x="2" y="335"/>
                  </a:lnTo>
                  <a:lnTo>
                    <a:pt x="3" y="329"/>
                  </a:lnTo>
                  <a:lnTo>
                    <a:pt x="5" y="322"/>
                  </a:lnTo>
                  <a:lnTo>
                    <a:pt x="7" y="317"/>
                  </a:lnTo>
                  <a:lnTo>
                    <a:pt x="10" y="311"/>
                  </a:lnTo>
                  <a:lnTo>
                    <a:pt x="14" y="307"/>
                  </a:lnTo>
                  <a:lnTo>
                    <a:pt x="17" y="302"/>
                  </a:lnTo>
                  <a:lnTo>
                    <a:pt x="22" y="299"/>
                  </a:lnTo>
                  <a:lnTo>
                    <a:pt x="26" y="295"/>
                  </a:lnTo>
                  <a:lnTo>
                    <a:pt x="31" y="292"/>
                  </a:lnTo>
                  <a:lnTo>
                    <a:pt x="37" y="290"/>
                  </a:lnTo>
                  <a:lnTo>
                    <a:pt x="42" y="288"/>
                  </a:lnTo>
                  <a:lnTo>
                    <a:pt x="49" y="286"/>
                  </a:lnTo>
                  <a:lnTo>
                    <a:pt x="55" y="285"/>
                  </a:lnTo>
                  <a:lnTo>
                    <a:pt x="62" y="285"/>
                  </a:lnTo>
                  <a:lnTo>
                    <a:pt x="70" y="285"/>
                  </a:lnTo>
                  <a:lnTo>
                    <a:pt x="208" y="285"/>
                  </a:lnTo>
                  <a:lnTo>
                    <a:pt x="216" y="284"/>
                  </a:lnTo>
                  <a:lnTo>
                    <a:pt x="224" y="284"/>
                  </a:lnTo>
                  <a:lnTo>
                    <a:pt x="232" y="283"/>
                  </a:lnTo>
                  <a:lnTo>
                    <a:pt x="239" y="281"/>
                  </a:lnTo>
                  <a:lnTo>
                    <a:pt x="246" y="278"/>
                  </a:lnTo>
                  <a:lnTo>
                    <a:pt x="252" y="276"/>
                  </a:lnTo>
                  <a:lnTo>
                    <a:pt x="258" y="272"/>
                  </a:lnTo>
                  <a:lnTo>
                    <a:pt x="264" y="268"/>
                  </a:lnTo>
                  <a:lnTo>
                    <a:pt x="269" y="263"/>
                  </a:lnTo>
                  <a:lnTo>
                    <a:pt x="273" y="258"/>
                  </a:lnTo>
                  <a:lnTo>
                    <a:pt x="277" y="253"/>
                  </a:lnTo>
                  <a:lnTo>
                    <a:pt x="280" y="246"/>
                  </a:lnTo>
                  <a:lnTo>
                    <a:pt x="284" y="239"/>
                  </a:lnTo>
                  <a:lnTo>
                    <a:pt x="286" y="232"/>
                  </a:lnTo>
                  <a:lnTo>
                    <a:pt x="289" y="224"/>
                  </a:lnTo>
                  <a:lnTo>
                    <a:pt x="291" y="216"/>
                  </a:lnTo>
                  <a:lnTo>
                    <a:pt x="300" y="176"/>
                  </a:lnTo>
                  <a:lnTo>
                    <a:pt x="311" y="138"/>
                  </a:lnTo>
                  <a:lnTo>
                    <a:pt x="321" y="99"/>
                  </a:lnTo>
                  <a:lnTo>
                    <a:pt x="331" y="60"/>
                  </a:lnTo>
                  <a:lnTo>
                    <a:pt x="332" y="52"/>
                  </a:lnTo>
                  <a:lnTo>
                    <a:pt x="335" y="46"/>
                  </a:lnTo>
                  <a:lnTo>
                    <a:pt x="337" y="39"/>
                  </a:lnTo>
                  <a:lnTo>
                    <a:pt x="340" y="34"/>
                  </a:lnTo>
                  <a:lnTo>
                    <a:pt x="343" y="28"/>
                  </a:lnTo>
                  <a:lnTo>
                    <a:pt x="347" y="24"/>
                  </a:lnTo>
                  <a:lnTo>
                    <a:pt x="350" y="19"/>
                  </a:lnTo>
                  <a:lnTo>
                    <a:pt x="355" y="15"/>
                  </a:lnTo>
                  <a:lnTo>
                    <a:pt x="359" y="12"/>
                  </a:lnTo>
                  <a:lnTo>
                    <a:pt x="364" y="9"/>
                  </a:lnTo>
                  <a:lnTo>
                    <a:pt x="369" y="6"/>
                  </a:lnTo>
                  <a:lnTo>
                    <a:pt x="375" y="4"/>
                  </a:lnTo>
                  <a:lnTo>
                    <a:pt x="381" y="2"/>
                  </a:lnTo>
                  <a:lnTo>
                    <a:pt x="387" y="1"/>
                  </a:lnTo>
                  <a:lnTo>
                    <a:pt x="394" y="0"/>
                  </a:lnTo>
                  <a:lnTo>
                    <a:pt x="401" y="0"/>
                  </a:lnTo>
                  <a:lnTo>
                    <a:pt x="759" y="0"/>
                  </a:lnTo>
                  <a:lnTo>
                    <a:pt x="767" y="0"/>
                  </a:lnTo>
                  <a:lnTo>
                    <a:pt x="774" y="1"/>
                  </a:lnTo>
                  <a:lnTo>
                    <a:pt x="781" y="3"/>
                  </a:lnTo>
                  <a:lnTo>
                    <a:pt x="787" y="4"/>
                  </a:lnTo>
                  <a:lnTo>
                    <a:pt x="793" y="7"/>
                  </a:lnTo>
                  <a:lnTo>
                    <a:pt x="799" y="10"/>
                  </a:lnTo>
                  <a:lnTo>
                    <a:pt x="804" y="13"/>
                  </a:lnTo>
                  <a:lnTo>
                    <a:pt x="808" y="17"/>
                  </a:lnTo>
                  <a:lnTo>
                    <a:pt x="813" y="21"/>
                  </a:lnTo>
                  <a:lnTo>
                    <a:pt x="817" y="25"/>
                  </a:lnTo>
                  <a:lnTo>
                    <a:pt x="821" y="30"/>
                  </a:lnTo>
                  <a:lnTo>
                    <a:pt x="824" y="36"/>
                  </a:lnTo>
                  <a:lnTo>
                    <a:pt x="827" y="42"/>
                  </a:lnTo>
                  <a:lnTo>
                    <a:pt x="829" y="49"/>
                  </a:lnTo>
                  <a:lnTo>
                    <a:pt x="832" y="56"/>
                  </a:lnTo>
                  <a:lnTo>
                    <a:pt x="833" y="64"/>
                  </a:lnTo>
                  <a:lnTo>
                    <a:pt x="843" y="104"/>
                  </a:lnTo>
                  <a:lnTo>
                    <a:pt x="853" y="143"/>
                  </a:lnTo>
                  <a:lnTo>
                    <a:pt x="873" y="221"/>
                  </a:lnTo>
                  <a:lnTo>
                    <a:pt x="875" y="229"/>
                  </a:lnTo>
                  <a:lnTo>
                    <a:pt x="878" y="236"/>
                  </a:lnTo>
                  <a:lnTo>
                    <a:pt x="880" y="243"/>
                  </a:lnTo>
                  <a:lnTo>
                    <a:pt x="883" y="249"/>
                  </a:lnTo>
                  <a:lnTo>
                    <a:pt x="887" y="255"/>
                  </a:lnTo>
                  <a:lnTo>
                    <a:pt x="891" y="260"/>
                  </a:lnTo>
                  <a:lnTo>
                    <a:pt x="895" y="265"/>
                  </a:lnTo>
                  <a:lnTo>
                    <a:pt x="900" y="269"/>
                  </a:lnTo>
                  <a:lnTo>
                    <a:pt x="905" y="273"/>
                  </a:lnTo>
                  <a:lnTo>
                    <a:pt x="910" y="276"/>
                  </a:lnTo>
                  <a:lnTo>
                    <a:pt x="916" y="279"/>
                  </a:lnTo>
                  <a:lnTo>
                    <a:pt x="923" y="281"/>
                  </a:lnTo>
                  <a:lnTo>
                    <a:pt x="930" y="283"/>
                  </a:lnTo>
                  <a:lnTo>
                    <a:pt x="937" y="284"/>
                  </a:lnTo>
                  <a:lnTo>
                    <a:pt x="945" y="284"/>
                  </a:lnTo>
                  <a:lnTo>
                    <a:pt x="953" y="285"/>
                  </a:lnTo>
                  <a:lnTo>
                    <a:pt x="1085" y="285"/>
                  </a:lnTo>
                  <a:lnTo>
                    <a:pt x="1106" y="285"/>
                  </a:lnTo>
                  <a:lnTo>
                    <a:pt x="1115" y="286"/>
                  </a:lnTo>
                  <a:lnTo>
                    <a:pt x="1123" y="288"/>
                  </a:lnTo>
                  <a:lnTo>
                    <a:pt x="1130" y="290"/>
                  </a:lnTo>
                  <a:lnTo>
                    <a:pt x="1137" y="292"/>
                  </a:lnTo>
                  <a:lnTo>
                    <a:pt x="1143" y="295"/>
                  </a:lnTo>
                  <a:lnTo>
                    <a:pt x="1149" y="299"/>
                  </a:lnTo>
                  <a:lnTo>
                    <a:pt x="1154" y="303"/>
                  </a:lnTo>
                  <a:lnTo>
                    <a:pt x="1158" y="307"/>
                  </a:lnTo>
                  <a:lnTo>
                    <a:pt x="1162" y="312"/>
                  </a:lnTo>
                  <a:lnTo>
                    <a:pt x="1164" y="317"/>
                  </a:lnTo>
                  <a:lnTo>
                    <a:pt x="1167" y="323"/>
                  </a:lnTo>
                  <a:lnTo>
                    <a:pt x="1169" y="329"/>
                  </a:lnTo>
                  <a:lnTo>
                    <a:pt x="1170" y="336"/>
                  </a:lnTo>
                  <a:lnTo>
                    <a:pt x="1170" y="344"/>
                  </a:lnTo>
                  <a:lnTo>
                    <a:pt x="1171" y="352"/>
                  </a:lnTo>
                  <a:lnTo>
                    <a:pt x="1170" y="359"/>
                  </a:lnTo>
                  <a:lnTo>
                    <a:pt x="1168" y="366"/>
                  </a:lnTo>
                  <a:lnTo>
                    <a:pt x="1166" y="372"/>
                  </a:lnTo>
                  <a:lnTo>
                    <a:pt x="1164" y="378"/>
                  </a:lnTo>
                  <a:lnTo>
                    <a:pt x="1160" y="383"/>
                  </a:lnTo>
                  <a:lnTo>
                    <a:pt x="1156" y="388"/>
                  </a:lnTo>
                  <a:lnTo>
                    <a:pt x="1151" y="392"/>
                  </a:lnTo>
                  <a:lnTo>
                    <a:pt x="1145" y="396"/>
                  </a:lnTo>
                  <a:lnTo>
                    <a:pt x="1139" y="399"/>
                  </a:lnTo>
                  <a:lnTo>
                    <a:pt x="1132" y="402"/>
                  </a:lnTo>
                  <a:lnTo>
                    <a:pt x="1124" y="404"/>
                  </a:lnTo>
                  <a:lnTo>
                    <a:pt x="1115" y="405"/>
                  </a:lnTo>
                  <a:lnTo>
                    <a:pt x="1105" y="407"/>
                  </a:lnTo>
                  <a:lnTo>
                    <a:pt x="1083" y="408"/>
                  </a:lnTo>
                  <a:lnTo>
                    <a:pt x="585" y="408"/>
                  </a:lnTo>
                </a:path>
              </a:pathLst>
            </a:custGeom>
            <a:grpFill/>
            <a:ln>
              <a:noFill/>
            </a:ln>
            <a:effectLst/>
            <a:extLst/>
          </p:spPr>
          <p:txBody>
            <a:bodyPr wrap="none" anchor="ctr"/>
            <a:lstStyle/>
            <a:p>
              <a:pPr eaLnBrk="1">
                <a:lnSpc>
                  <a:spcPct val="93000"/>
                </a:lnSpc>
                <a:buClr>
                  <a:srgbClr val="000000"/>
                </a:buClr>
                <a:buSzPct val="100000"/>
                <a:buFont typeface="Times New Roman" charset="0"/>
                <a:buNone/>
                <a:defRPr/>
              </a:pPr>
              <a:endParaRPr lang="en-US" sz="2400" dirty="0">
                <a:latin typeface="IBM Plex Sans" charset="0"/>
                <a:ea typeface="IBM Plex Sans" charset="0"/>
                <a:cs typeface="IBM Plex Sans" charset="0"/>
              </a:endParaRPr>
            </a:p>
          </p:txBody>
        </p:sp>
      </p:grpSp>
    </p:spTree>
    <p:extLst>
      <p:ext uri="{BB962C8B-B14F-4D97-AF65-F5344CB8AC3E}">
        <p14:creationId xmlns:p14="http://schemas.microsoft.com/office/powerpoint/2010/main" val="148860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Integration Connector for SFDC</a:t>
            </a:r>
            <a:br>
              <a:rPr lang="en-US" sz="3600" b="1" dirty="0" smtClean="0"/>
            </a:br>
            <a:r>
              <a:rPr lang="en-US" sz="2400" b="1" dirty="0"/>
              <a:t>Test </a:t>
            </a:r>
            <a:r>
              <a:rPr lang="en-US" sz="2400" b="1" dirty="0" smtClean="0"/>
              <a:t>Connection View</a:t>
            </a:r>
            <a:endParaRPr lang="en-US" sz="2400" b="1" dirty="0"/>
          </a:p>
        </p:txBody>
      </p:sp>
      <p:pic>
        <p:nvPicPr>
          <p:cNvPr id="2" name="Picture 1"/>
          <p:cNvPicPr>
            <a:picLocks noChangeAspect="1"/>
          </p:cNvPicPr>
          <p:nvPr/>
        </p:nvPicPr>
        <p:blipFill>
          <a:blip r:embed="rId4"/>
          <a:stretch>
            <a:fillRect/>
          </a:stretch>
        </p:blipFill>
        <p:spPr>
          <a:xfrm>
            <a:off x="897384" y="1211930"/>
            <a:ext cx="10209289" cy="5216659"/>
          </a:xfrm>
          <a:prstGeom prst="rect">
            <a:avLst/>
          </a:prstGeom>
        </p:spPr>
      </p:pic>
    </p:spTree>
    <p:extLst>
      <p:ext uri="{BB962C8B-B14F-4D97-AF65-F5344CB8AC3E}">
        <p14:creationId xmlns:p14="http://schemas.microsoft.com/office/powerpoint/2010/main" val="125917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33452" y="163572"/>
            <a:ext cx="11374242" cy="618944"/>
          </a:xfrm>
        </p:spPr>
        <p:txBody>
          <a:bodyPr>
            <a:noAutofit/>
          </a:bodyPr>
          <a:lstStyle/>
          <a:p>
            <a:pPr algn="ctr"/>
            <a:r>
              <a:rPr lang="en-US" sz="3600" b="1" dirty="0" smtClean="0"/>
              <a:t>Spectrum Data Integration Connector for SFDC</a:t>
            </a:r>
            <a:br>
              <a:rPr lang="en-US" sz="3600" b="1" dirty="0" smtClean="0"/>
            </a:br>
            <a:r>
              <a:rPr lang="en-US" sz="2400" b="1" dirty="0" smtClean="0"/>
              <a:t>Model Store preview displaying queried Contact data from saved Connection</a:t>
            </a:r>
            <a:endParaRPr lang="en-US" sz="2400" b="1" dirty="0"/>
          </a:p>
        </p:txBody>
      </p:sp>
      <p:pic>
        <p:nvPicPr>
          <p:cNvPr id="3" name="Picture 2"/>
          <p:cNvPicPr>
            <a:picLocks noChangeAspect="1"/>
          </p:cNvPicPr>
          <p:nvPr/>
        </p:nvPicPr>
        <p:blipFill>
          <a:blip r:embed="rId4"/>
          <a:stretch>
            <a:fillRect/>
          </a:stretch>
        </p:blipFill>
        <p:spPr>
          <a:xfrm>
            <a:off x="557212" y="1250576"/>
            <a:ext cx="11006603" cy="5139368"/>
          </a:xfrm>
          <a:prstGeom prst="rect">
            <a:avLst/>
          </a:prstGeom>
        </p:spPr>
      </p:pic>
    </p:spTree>
    <p:extLst>
      <p:ext uri="{BB962C8B-B14F-4D97-AF65-F5344CB8AC3E}">
        <p14:creationId xmlns:p14="http://schemas.microsoft.com/office/powerpoint/2010/main" val="103556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F9CY7K_Eec"/>
          <p:cNvPicPr>
            <a:picLocks noRot="1" noChangeAspect="1"/>
          </p:cNvPicPr>
          <p:nvPr>
            <a:videoFile r:link="rId1"/>
          </p:nvPr>
        </p:nvPicPr>
        <p:blipFill>
          <a:blip r:embed="rId4"/>
          <a:stretch>
            <a:fillRect/>
          </a:stretch>
        </p:blipFill>
        <p:spPr>
          <a:xfrm>
            <a:off x="1895707" y="1583473"/>
            <a:ext cx="8400585" cy="4725329"/>
          </a:xfrm>
          <a:prstGeom prst="rect">
            <a:avLst/>
          </a:prstGeom>
        </p:spPr>
      </p:pic>
      <p:sp>
        <p:nvSpPr>
          <p:cNvPr id="5" name="Title 19"/>
          <p:cNvSpPr>
            <a:spLocks noGrp="1"/>
          </p:cNvSpPr>
          <p:nvPr>
            <p:ph type="ctrTitle"/>
          </p:nvPr>
        </p:nvSpPr>
        <p:spPr>
          <a:xfrm>
            <a:off x="1" y="573495"/>
            <a:ext cx="12191999" cy="645662"/>
          </a:xfrm>
        </p:spPr>
        <p:txBody>
          <a:bodyPr>
            <a:noAutofit/>
          </a:bodyPr>
          <a:lstStyle/>
          <a:p>
            <a:r>
              <a:rPr lang="en-US" sz="4400" b="1" dirty="0"/>
              <a:t>Spectrum Data </a:t>
            </a:r>
            <a:r>
              <a:rPr lang="en-US" sz="4400" b="1" dirty="0" smtClean="0"/>
              <a:t>Integration Use Case Demo</a:t>
            </a:r>
            <a:br>
              <a:rPr lang="en-US" sz="4400" b="1" dirty="0" smtClean="0"/>
            </a:br>
            <a:r>
              <a:rPr lang="en-US" sz="3200" b="1" dirty="0" smtClean="0"/>
              <a:t>Leads Synch between </a:t>
            </a:r>
            <a:r>
              <a:rPr lang="en-US" sz="3200" b="1" dirty="0" err="1" smtClean="0"/>
              <a:t>Marketo</a:t>
            </a:r>
            <a:r>
              <a:rPr lang="en-US" sz="3200" b="1" dirty="0" smtClean="0"/>
              <a:t> &amp; MS Dynamics CRM</a:t>
            </a:r>
            <a:endParaRPr lang="en-US" sz="3200" dirty="0">
              <a:latin typeface="Precision Sans" panose="020B0603020204020204"/>
            </a:endParaRPr>
          </a:p>
        </p:txBody>
      </p:sp>
    </p:spTree>
    <p:extLst>
      <p:ext uri="{BB962C8B-B14F-4D97-AF65-F5344CB8AC3E}">
        <p14:creationId xmlns:p14="http://schemas.microsoft.com/office/powerpoint/2010/main" val="287382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1490547" y="2937551"/>
            <a:ext cx="9144000" cy="645662"/>
          </a:xfrm>
        </p:spPr>
        <p:txBody>
          <a:bodyPr>
            <a:noAutofit/>
          </a:bodyPr>
          <a:lstStyle/>
          <a:p>
            <a:r>
              <a:rPr lang="en-US" sz="4400" dirty="0" smtClean="0">
                <a:latin typeface="Precision Sans" panose="020B0603020204020204"/>
              </a:rPr>
              <a:t>Thank You!</a:t>
            </a:r>
            <a:endParaRPr lang="en-US" sz="4400" dirty="0">
              <a:latin typeface="Precision Sans" panose="020B0603020204020204"/>
            </a:endParaRPr>
          </a:p>
        </p:txBody>
      </p:sp>
    </p:spTree>
    <p:extLst>
      <p:ext uri="{BB962C8B-B14F-4D97-AF65-F5344CB8AC3E}">
        <p14:creationId xmlns:p14="http://schemas.microsoft.com/office/powerpoint/2010/main" val="130731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pic>
        <p:nvPicPr>
          <p:cNvPr id="6" name="Picture 5" descr="Slide12.jpg">
            <a:extLst>
              <a:ext uri="{FF2B5EF4-FFF2-40B4-BE49-F238E27FC236}">
                <a16:creationId xmlns:a16="http://schemas.microsoft.com/office/drawing/2014/main" id="{2D60635F-CC98-3046-8E71-90DEF750F217}"/>
              </a:ext>
            </a:extLst>
          </p:cNvPr>
          <p:cNvPicPr>
            <a:picLocks/>
          </p:cNvPicPr>
          <p:nvPr/>
        </p:nvPicPr>
        <p:blipFill rotWithShape="1">
          <a:blip r:embed="rId4" cstate="print">
            <a:extLst>
              <a:ext uri="{28A0092B-C50C-407E-A947-70E740481C1C}">
                <a14:useLocalDpi xmlns:a14="http://schemas.microsoft.com/office/drawing/2010/main" val="0"/>
              </a:ext>
            </a:extLst>
          </a:blip>
          <a:srcRect t="52009" r="82056" b="4431"/>
          <a:stretch/>
        </p:blipFill>
        <p:spPr>
          <a:xfrm>
            <a:off x="180655" y="1767840"/>
            <a:ext cx="4748394" cy="1108314"/>
          </a:xfrm>
          <a:prstGeom prst="rect">
            <a:avLst/>
          </a:prstGeom>
        </p:spPr>
      </p:pic>
      <p:pic>
        <p:nvPicPr>
          <p:cNvPr id="8" name="Picture 7" descr="Slide12.jpg">
            <a:extLst>
              <a:ext uri="{FF2B5EF4-FFF2-40B4-BE49-F238E27FC236}">
                <a16:creationId xmlns:a16="http://schemas.microsoft.com/office/drawing/2014/main" id="{0CECDC5D-99E9-BE40-97E2-6197A68C9B15}"/>
              </a:ext>
            </a:extLst>
          </p:cNvPr>
          <p:cNvPicPr>
            <a:picLocks/>
          </p:cNvPicPr>
          <p:nvPr/>
        </p:nvPicPr>
        <p:blipFill rotWithShape="1">
          <a:blip r:embed="rId4" cstate="print">
            <a:extLst>
              <a:ext uri="{28A0092B-C50C-407E-A947-70E740481C1C}">
                <a14:useLocalDpi xmlns:a14="http://schemas.microsoft.com/office/drawing/2010/main" val="0"/>
              </a:ext>
            </a:extLst>
          </a:blip>
          <a:srcRect l="1539" t="1648" r="80517" b="54792"/>
          <a:stretch/>
        </p:blipFill>
        <p:spPr>
          <a:xfrm>
            <a:off x="180655" y="3214841"/>
            <a:ext cx="4748394" cy="1017522"/>
          </a:xfrm>
          <a:prstGeom prst="rect">
            <a:avLst/>
          </a:prstGeom>
        </p:spPr>
      </p:pic>
      <p:sp>
        <p:nvSpPr>
          <p:cNvPr id="11" name="Rectangle 10">
            <a:extLst>
              <a:ext uri="{FF2B5EF4-FFF2-40B4-BE49-F238E27FC236}">
                <a16:creationId xmlns:a16="http://schemas.microsoft.com/office/drawing/2014/main" id="{A9EEF63B-DE0E-2A4E-A5EB-F8D8C49C2B2F}"/>
              </a:ext>
            </a:extLst>
          </p:cNvPr>
          <p:cNvSpPr>
            <a:spLocks/>
          </p:cNvSpPr>
          <p:nvPr/>
        </p:nvSpPr>
        <p:spPr>
          <a:xfrm>
            <a:off x="332096" y="1923075"/>
            <a:ext cx="4544172" cy="731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US" sz="1600" dirty="0" smtClean="0">
                <a:latin typeface="Precision Sans" panose="020B0603020204020204"/>
              </a:rPr>
              <a:t>Sales Reps spending unnecessary time in a CRM trying to update records &amp; reconcile poor data</a:t>
            </a:r>
            <a:endParaRPr lang="en-US" sz="1600" dirty="0">
              <a:latin typeface="Precision Sans" panose="020B0603020204020204"/>
            </a:endParaRPr>
          </a:p>
        </p:txBody>
      </p:sp>
      <p:sp>
        <p:nvSpPr>
          <p:cNvPr id="13" name="Rectangle 12">
            <a:extLst>
              <a:ext uri="{FF2B5EF4-FFF2-40B4-BE49-F238E27FC236}">
                <a16:creationId xmlns:a16="http://schemas.microsoft.com/office/drawing/2014/main" id="{307CF290-54B7-B643-9E7B-B2331E100E11}"/>
              </a:ext>
            </a:extLst>
          </p:cNvPr>
          <p:cNvSpPr>
            <a:spLocks/>
          </p:cNvSpPr>
          <p:nvPr/>
        </p:nvSpPr>
        <p:spPr>
          <a:xfrm>
            <a:off x="332097" y="3309961"/>
            <a:ext cx="4749092" cy="731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US" sz="1600" dirty="0" smtClean="0">
                <a:latin typeface="Precision Sans" panose="020B0603020204020204"/>
              </a:rPr>
              <a:t>Marketing campaigns not reaching the right audience at the right time, leading to poor conversion rates</a:t>
            </a:r>
          </a:p>
        </p:txBody>
      </p:sp>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0" y="163572"/>
            <a:ext cx="12182475" cy="618944"/>
          </a:xfrm>
        </p:spPr>
        <p:txBody>
          <a:bodyPr>
            <a:noAutofit/>
          </a:bodyPr>
          <a:lstStyle/>
          <a:p>
            <a:pPr algn="ctr"/>
            <a:r>
              <a:rPr lang="en-US" sz="3600" b="1" dirty="0" smtClean="0"/>
              <a:t>Spectrum Data Quality Connectors</a:t>
            </a:r>
            <a:br>
              <a:rPr lang="en-US" sz="3600" b="1" dirty="0" smtClean="0"/>
            </a:br>
            <a:r>
              <a:rPr lang="en-US" sz="2400" b="1" dirty="0" smtClean="0"/>
              <a:t>Common Use Cases</a:t>
            </a:r>
            <a:endParaRPr lang="en-US" sz="2400" b="1" dirty="0"/>
          </a:p>
        </p:txBody>
      </p:sp>
      <p:pic>
        <p:nvPicPr>
          <p:cNvPr id="19" name="Picture 18" descr="Slide12.jpg">
            <a:extLst>
              <a:ext uri="{FF2B5EF4-FFF2-40B4-BE49-F238E27FC236}">
                <a16:creationId xmlns:a16="http://schemas.microsoft.com/office/drawing/2014/main" id="{2D60635F-CC98-3046-8E71-90DEF750F217}"/>
              </a:ext>
            </a:extLst>
          </p:cNvPr>
          <p:cNvPicPr>
            <a:picLocks/>
          </p:cNvPicPr>
          <p:nvPr/>
        </p:nvPicPr>
        <p:blipFill rotWithShape="1">
          <a:blip r:embed="rId4" cstate="print">
            <a:extLst>
              <a:ext uri="{28A0092B-C50C-407E-A947-70E740481C1C}">
                <a14:useLocalDpi xmlns:a14="http://schemas.microsoft.com/office/drawing/2010/main" val="0"/>
              </a:ext>
            </a:extLst>
          </a:blip>
          <a:srcRect t="52009" r="82056" b="4431"/>
          <a:stretch/>
        </p:blipFill>
        <p:spPr>
          <a:xfrm>
            <a:off x="180655" y="4571050"/>
            <a:ext cx="4748394" cy="1108314"/>
          </a:xfrm>
          <a:prstGeom prst="rect">
            <a:avLst/>
          </a:prstGeom>
        </p:spPr>
      </p:pic>
      <p:sp>
        <p:nvSpPr>
          <p:cNvPr id="20" name="Rectangle 19">
            <a:extLst>
              <a:ext uri="{FF2B5EF4-FFF2-40B4-BE49-F238E27FC236}">
                <a16:creationId xmlns:a16="http://schemas.microsoft.com/office/drawing/2014/main" id="{A9EEF63B-DE0E-2A4E-A5EB-F8D8C49C2B2F}"/>
              </a:ext>
            </a:extLst>
          </p:cNvPr>
          <p:cNvSpPr>
            <a:spLocks/>
          </p:cNvSpPr>
          <p:nvPr/>
        </p:nvSpPr>
        <p:spPr>
          <a:xfrm>
            <a:off x="332096" y="4740566"/>
            <a:ext cx="4544172" cy="731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r>
              <a:rPr lang="en-US" sz="1600" dirty="0" smtClean="0">
                <a:latin typeface="Precision Sans" panose="020B0603020204020204"/>
              </a:rPr>
              <a:t>Service Reps unable to serve customer due to the inability able to identify them correctly in the database</a:t>
            </a:r>
            <a:endParaRPr lang="en-US" sz="1600" dirty="0">
              <a:latin typeface="Precision Sans" panose="020B0603020204020204"/>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490" y="1841752"/>
            <a:ext cx="7012081" cy="376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0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1490546" y="2937551"/>
            <a:ext cx="9827941" cy="645662"/>
          </a:xfrm>
        </p:spPr>
        <p:txBody>
          <a:bodyPr>
            <a:noAutofit/>
          </a:bodyPr>
          <a:lstStyle/>
          <a:p>
            <a:r>
              <a:rPr lang="en-US" sz="4400" b="1" dirty="0"/>
              <a:t>Spectrum Data Quality </a:t>
            </a:r>
            <a:r>
              <a:rPr lang="en-US" sz="4400" b="1" dirty="0" smtClean="0"/>
              <a:t>Connector for SAP</a:t>
            </a:r>
            <a:br>
              <a:rPr lang="en-US" sz="4400" b="1" dirty="0" smtClean="0"/>
            </a:br>
            <a:r>
              <a:rPr lang="en-US" sz="3200" b="1" dirty="0" smtClean="0"/>
              <a:t>(ECC, CRM &amp; S/4HANA)</a:t>
            </a:r>
            <a:endParaRPr lang="en-US" sz="3200" dirty="0">
              <a:latin typeface="Precision Sans" panose="020B0603020204020204"/>
            </a:endParaRPr>
          </a:p>
        </p:txBody>
      </p:sp>
    </p:spTree>
    <p:extLst>
      <p:ext uri="{BB962C8B-B14F-4D97-AF65-F5344CB8AC3E}">
        <p14:creationId xmlns:p14="http://schemas.microsoft.com/office/powerpoint/2010/main" val="288518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a:t>
            </a:r>
            <a:r>
              <a:rPr lang="en-US" sz="3600" b="1" dirty="0" smtClean="0"/>
              <a:t>SAP</a:t>
            </a:r>
            <a:r>
              <a:rPr lang="en-US" sz="3600" b="1" dirty="0" smtClean="0"/>
              <a:t/>
            </a:r>
            <a:br>
              <a:rPr lang="en-US" sz="3600" b="1" dirty="0" smtClean="0"/>
            </a:br>
            <a:r>
              <a:rPr lang="en-US" sz="2400" b="1" dirty="0"/>
              <a:t>Real-time </a:t>
            </a:r>
            <a:r>
              <a:rPr lang="en-US" sz="2400" b="1" dirty="0" smtClean="0"/>
              <a:t>Address Validation view</a:t>
            </a:r>
            <a:endParaRPr lang="en-US" sz="2400" b="1" dirty="0"/>
          </a:p>
        </p:txBody>
      </p:sp>
      <p:sp>
        <p:nvSpPr>
          <p:cNvPr id="10" name="AutoShape 13"/>
          <p:cNvSpPr>
            <a:spLocks/>
          </p:cNvSpPr>
          <p:nvPr/>
        </p:nvSpPr>
        <p:spPr bwMode="auto">
          <a:xfrm>
            <a:off x="9202429" y="3036229"/>
            <a:ext cx="946645" cy="639337"/>
          </a:xfrm>
          <a:prstGeom prst="borderCallout1">
            <a:avLst>
              <a:gd name="adj1" fmla="val 25000"/>
              <a:gd name="adj2" fmla="val -6667"/>
              <a:gd name="adj3" fmla="val 13542"/>
              <a:gd name="adj4" fmla="val -94722"/>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1pPr>
            <a:lvl2pPr marL="742950" indent="-28575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dirty="0">
                <a:solidFill>
                  <a:srgbClr val="060606"/>
                </a:solidFill>
                <a:latin typeface="Calibri" panose="020F0502020204030204" pitchFamily="34" charset="0"/>
              </a:rPr>
              <a:t>Street </a:t>
            </a:r>
            <a:r>
              <a:rPr lang="en-US" altLang="en-US" sz="1200" dirty="0" smtClean="0">
                <a:solidFill>
                  <a:srgbClr val="060606"/>
                </a:solidFill>
                <a:latin typeface="Calibri" panose="020F0502020204030204" pitchFamily="34" charset="0"/>
              </a:rPr>
              <a:t>input</a:t>
            </a:r>
          </a:p>
          <a:p>
            <a:pPr algn="ctr">
              <a:spcBef>
                <a:spcPct val="0"/>
              </a:spcBef>
              <a:buClrTx/>
              <a:buSzTx/>
              <a:buFontTx/>
              <a:buNone/>
            </a:pPr>
            <a:r>
              <a:rPr lang="en-US" altLang="en-US" sz="1200" dirty="0" smtClean="0">
                <a:solidFill>
                  <a:srgbClr val="060606"/>
                </a:solidFill>
                <a:latin typeface="Calibri" panose="020F0502020204030204" pitchFamily="34" charset="0"/>
              </a:rPr>
              <a:t> </a:t>
            </a:r>
            <a:r>
              <a:rPr lang="en-US" altLang="en-US" sz="1200" dirty="0">
                <a:solidFill>
                  <a:srgbClr val="060606"/>
                </a:solidFill>
                <a:latin typeface="Calibri" panose="020F0502020204030204" pitchFamily="34" charset="0"/>
              </a:rPr>
              <a:t>as given by user</a:t>
            </a:r>
          </a:p>
        </p:txBody>
      </p:sp>
      <p:sp>
        <p:nvSpPr>
          <p:cNvPr id="11" name="AutoShape 14"/>
          <p:cNvSpPr>
            <a:spLocks/>
          </p:cNvSpPr>
          <p:nvPr/>
        </p:nvSpPr>
        <p:spPr bwMode="auto">
          <a:xfrm>
            <a:off x="956104" y="3370766"/>
            <a:ext cx="1600200" cy="609600"/>
          </a:xfrm>
          <a:prstGeom prst="borderCallout1">
            <a:avLst>
              <a:gd name="adj1" fmla="val 18750"/>
              <a:gd name="adj2" fmla="val 104764"/>
              <a:gd name="adj3" fmla="val -36199"/>
              <a:gd name="adj4" fmla="val 185120"/>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1pPr>
            <a:lvl2pPr marL="742950" indent="-28575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solidFill>
                  <a:srgbClr val="060606"/>
                </a:solidFill>
                <a:latin typeface="Calibri" panose="020F0502020204030204" pitchFamily="34" charset="0"/>
              </a:rPr>
              <a:t>Cleansed and validated Address after street validation</a:t>
            </a:r>
            <a:endParaRPr lang="en-US" altLang="en-US" sz="2400">
              <a:latin typeface="Times" panose="02020603050405020304" pitchFamily="18" charset="0"/>
            </a:endParaRPr>
          </a:p>
        </p:txBody>
      </p:sp>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279" y="1167064"/>
            <a:ext cx="6206728" cy="4255003"/>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7"/>
          <p:cNvSpPr>
            <a:spLocks noChangeArrowheads="1"/>
          </p:cNvSpPr>
          <p:nvPr/>
        </p:nvSpPr>
        <p:spPr bwMode="auto">
          <a:xfrm>
            <a:off x="1197833" y="5695104"/>
            <a:ext cx="9026627" cy="954107"/>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1pPr>
            <a:lvl2pPr marL="742950" indent="-28575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dirty="0">
                <a:solidFill>
                  <a:srgbClr val="060606"/>
                </a:solidFill>
                <a:latin typeface="Calibri" panose="020F0502020204030204" pitchFamily="34" charset="0"/>
              </a:rPr>
              <a:t>Standardized data is not necessarily accurate data. In the validation process, </a:t>
            </a:r>
            <a:r>
              <a:rPr lang="en-US" altLang="en-US" sz="1400" dirty="0" smtClean="0">
                <a:solidFill>
                  <a:srgbClr val="060606"/>
                </a:solidFill>
                <a:latin typeface="Calibri" panose="020F0502020204030204" pitchFamily="34" charset="0"/>
              </a:rPr>
              <a:t>information is checked against known, up-to-date reference data for correctness. The sources used for this </a:t>
            </a:r>
            <a:r>
              <a:rPr lang="en-US" altLang="en-US" sz="1400" dirty="0">
                <a:solidFill>
                  <a:srgbClr val="060606"/>
                </a:solidFill>
                <a:latin typeface="Calibri" panose="020F0502020204030204" pitchFamily="34" charset="0"/>
              </a:rPr>
              <a:t>process may include regulatory bodies (e.g., United States Postal Service), third-party </a:t>
            </a:r>
            <a:r>
              <a:rPr lang="en-US" altLang="en-US" sz="1400" dirty="0" smtClean="0">
                <a:solidFill>
                  <a:srgbClr val="060606"/>
                </a:solidFill>
                <a:latin typeface="Calibri" panose="020F0502020204030204" pitchFamily="34" charset="0"/>
              </a:rPr>
              <a:t>data </a:t>
            </a:r>
            <a:r>
              <a:rPr lang="en-US" altLang="en-US" sz="1400" dirty="0">
                <a:solidFill>
                  <a:srgbClr val="060606"/>
                </a:solidFill>
                <a:latin typeface="Calibri" panose="020F0502020204030204" pitchFamily="34" charset="0"/>
              </a:rPr>
              <a:t>providers or a company’s internal reference sources (e.g., </a:t>
            </a:r>
            <a:r>
              <a:rPr lang="en-US" altLang="en-US" sz="1400" dirty="0" smtClean="0">
                <a:solidFill>
                  <a:srgbClr val="060606"/>
                </a:solidFill>
                <a:latin typeface="Calibri" panose="020F0502020204030204" pitchFamily="34" charset="0"/>
              </a:rPr>
              <a:t>accounting </a:t>
            </a:r>
            <a:r>
              <a:rPr lang="en-US" altLang="en-US" sz="1400" dirty="0">
                <a:solidFill>
                  <a:srgbClr val="060606"/>
                </a:solidFill>
                <a:latin typeface="Calibri" panose="020F0502020204030204" pitchFamily="34" charset="0"/>
              </a:rPr>
              <a:t>data). </a:t>
            </a:r>
            <a:r>
              <a:rPr lang="en-US" altLang="zh-CN" sz="1400" dirty="0">
                <a:solidFill>
                  <a:srgbClr val="060606"/>
                </a:solidFill>
                <a:latin typeface="Calibri" panose="020F0502020204030204" pitchFamily="34" charset="0"/>
                <a:ea typeface="SimSun" panose="02010600030101010101" pitchFamily="2" charset="-122"/>
              </a:rPr>
              <a:t>Postal validation ensures that the correct postal data is entered when </a:t>
            </a:r>
            <a:r>
              <a:rPr lang="en-US" altLang="zh-CN" sz="1400" dirty="0" smtClean="0">
                <a:solidFill>
                  <a:srgbClr val="060606"/>
                </a:solidFill>
                <a:latin typeface="Calibri" panose="020F0502020204030204" pitchFamily="34" charset="0"/>
                <a:ea typeface="SimSun" panose="02010600030101010101" pitchFamily="2" charset="-122"/>
              </a:rPr>
              <a:t>addresses </a:t>
            </a:r>
            <a:r>
              <a:rPr lang="en-US" altLang="zh-CN" sz="1400" dirty="0">
                <a:solidFill>
                  <a:srgbClr val="060606"/>
                </a:solidFill>
                <a:latin typeface="Calibri" panose="020F0502020204030204" pitchFamily="34" charset="0"/>
                <a:ea typeface="SimSun" panose="02010600030101010101" pitchFamily="2" charset="-122"/>
              </a:rPr>
              <a:t>are maintained.</a:t>
            </a:r>
            <a:endParaRPr lang="en-US" altLang="zh-CN" sz="1400" dirty="0">
              <a:solidFill>
                <a:srgbClr val="060606"/>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7410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a:t>
            </a:r>
            <a:r>
              <a:rPr lang="en-US" sz="3600" b="1" dirty="0" smtClean="0"/>
              <a:t>SAP</a:t>
            </a:r>
            <a:r>
              <a:rPr lang="en-US" sz="3600" b="1" dirty="0" smtClean="0"/>
              <a:t/>
            </a:r>
            <a:br>
              <a:rPr lang="en-US" sz="3600" b="1" dirty="0" smtClean="0"/>
            </a:br>
            <a:r>
              <a:rPr lang="en-US" sz="2400" b="1" dirty="0" smtClean="0"/>
              <a:t>Address Validation view in case of multiple candidates</a:t>
            </a:r>
            <a:endParaRPr lang="en-US" sz="2400" b="1" dirty="0"/>
          </a:p>
        </p:txBody>
      </p:sp>
      <p:sp>
        <p:nvSpPr>
          <p:cNvPr id="9" name="Text Box 15"/>
          <p:cNvSpPr txBox="1">
            <a:spLocks noChangeArrowheads="1"/>
          </p:cNvSpPr>
          <p:nvPr/>
        </p:nvSpPr>
        <p:spPr bwMode="auto">
          <a:xfrm>
            <a:off x="836342" y="3267309"/>
            <a:ext cx="1536079" cy="646331"/>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1pPr>
            <a:lvl2pPr marL="742950" indent="-28575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200" dirty="0">
                <a:solidFill>
                  <a:srgbClr val="060606"/>
                </a:solidFill>
                <a:latin typeface="Calibri" panose="020F0502020204030204" pitchFamily="34" charset="0"/>
              </a:rPr>
              <a:t>One address can be highlighted and chosen</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411" y="1522025"/>
            <a:ext cx="6434115" cy="425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4"/>
          <p:cNvSpPr>
            <a:spLocks noChangeShapeType="1"/>
          </p:cNvSpPr>
          <p:nvPr/>
        </p:nvSpPr>
        <p:spPr bwMode="auto">
          <a:xfrm flipV="1">
            <a:off x="2322832" y="3325105"/>
            <a:ext cx="533400" cy="76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199216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a:t>
            </a:r>
            <a:r>
              <a:rPr lang="en-US" sz="3600" b="1" dirty="0" smtClean="0"/>
              <a:t>SAP</a:t>
            </a:r>
            <a:r>
              <a:rPr lang="en-US" sz="3600" b="1" dirty="0" smtClean="0"/>
              <a:t/>
            </a:r>
            <a:br>
              <a:rPr lang="en-US" sz="3600" b="1" dirty="0" smtClean="0"/>
            </a:br>
            <a:r>
              <a:rPr lang="en-US" sz="2400" b="1" dirty="0" smtClean="0"/>
              <a:t>Real-time Deduplication View</a:t>
            </a:r>
            <a:endParaRPr lang="en-US" sz="2400" b="1" dirty="0"/>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882" y="1213845"/>
            <a:ext cx="6800385" cy="267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2261" y="2654696"/>
            <a:ext cx="6796262" cy="30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399507" y="5903897"/>
            <a:ext cx="9026627" cy="954107"/>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1pPr>
            <a:lvl2pPr marL="742950" indent="-28575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F4A70C"/>
              </a:buClr>
              <a:buSzPct val="15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F4A70C"/>
              </a:buClr>
              <a:buSzPct val="1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A70C"/>
              </a:buClr>
              <a:buSzPct val="1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dirty="0">
                <a:solidFill>
                  <a:srgbClr val="060606"/>
                </a:solidFill>
                <a:latin typeface="Calibri" panose="020F0502020204030204" pitchFamily="34" charset="0"/>
              </a:rPr>
              <a:t>Duplicate matching identifies potential duplicate records or relationships between records, whether the data is name and address in nature or any other type of customer information. Spectrum Technology Platform allows you to specify a consistent set of business match rules using </a:t>
            </a:r>
            <a:r>
              <a:rPr lang="en-US" altLang="en-US" sz="1400" dirty="0" smtClean="0">
                <a:solidFill>
                  <a:srgbClr val="060606"/>
                </a:solidFill>
                <a:latin typeface="Calibri" panose="020F0502020204030204" pitchFamily="34" charset="0"/>
              </a:rPr>
              <a:t>Boolean </a:t>
            </a:r>
            <a:r>
              <a:rPr lang="en-US" altLang="en-US" sz="1400" dirty="0">
                <a:solidFill>
                  <a:srgbClr val="060606"/>
                </a:solidFill>
                <a:latin typeface="Calibri" panose="020F0502020204030204" pitchFamily="34" charset="0"/>
              </a:rPr>
              <a:t>matching methods, scoring methods, thresholds, algorithms and weights to determine if a group of records contains duplicates. </a:t>
            </a:r>
          </a:p>
        </p:txBody>
      </p:sp>
    </p:spTree>
    <p:extLst>
      <p:ext uri="{BB962C8B-B14F-4D97-AF65-F5344CB8AC3E}">
        <p14:creationId xmlns:p14="http://schemas.microsoft.com/office/powerpoint/2010/main" val="72928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1490546" y="2937551"/>
            <a:ext cx="9827941" cy="645662"/>
          </a:xfrm>
        </p:spPr>
        <p:txBody>
          <a:bodyPr>
            <a:noAutofit/>
          </a:bodyPr>
          <a:lstStyle/>
          <a:p>
            <a:r>
              <a:rPr lang="en-US" sz="4400" b="1" dirty="0"/>
              <a:t>Spectrum Data Quality </a:t>
            </a:r>
            <a:r>
              <a:rPr lang="en-US" sz="4400" b="1" dirty="0" smtClean="0"/>
              <a:t>Connector for NetSuite</a:t>
            </a:r>
            <a:endParaRPr lang="en-US" sz="3200" dirty="0">
              <a:latin typeface="Precision Sans" panose="020B0603020204020204"/>
            </a:endParaRPr>
          </a:p>
        </p:txBody>
      </p:sp>
    </p:spTree>
    <p:extLst>
      <p:ext uri="{BB962C8B-B14F-4D97-AF65-F5344CB8AC3E}">
        <p14:creationId xmlns:p14="http://schemas.microsoft.com/office/powerpoint/2010/main" val="425638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l 9.3.png">
            <a:extLst>
              <a:ext uri="{FF2B5EF4-FFF2-40B4-BE49-F238E27FC236}">
                <a16:creationId xmlns:a16="http://schemas.microsoft.com/office/drawing/2014/main" id="{61169E91-C45C-A947-9EB8-242B1E0EA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99" t="84590" r="9732"/>
          <a:stretch/>
        </p:blipFill>
        <p:spPr>
          <a:xfrm rot="16200000" flipH="1">
            <a:off x="7385277" y="2850695"/>
            <a:ext cx="6846492" cy="1168125"/>
          </a:xfrm>
          <a:prstGeom prst="rect">
            <a:avLst/>
          </a:prstGeom>
        </p:spPr>
      </p:pic>
      <p:sp>
        <p:nvSpPr>
          <p:cNvPr id="16" name="Title 1">
            <a:extLst>
              <a:ext uri="{FF2B5EF4-FFF2-40B4-BE49-F238E27FC236}">
                <a16:creationId xmlns:a16="http://schemas.microsoft.com/office/drawing/2014/main" id="{432D00A3-6238-BF4C-9B48-B717423D9EBE}"/>
              </a:ext>
            </a:extLst>
          </p:cNvPr>
          <p:cNvSpPr>
            <a:spLocks noGrp="1"/>
          </p:cNvSpPr>
          <p:nvPr>
            <p:ph type="title"/>
          </p:nvPr>
        </p:nvSpPr>
        <p:spPr>
          <a:xfrm>
            <a:off x="-89208" y="163572"/>
            <a:ext cx="12182475" cy="618944"/>
          </a:xfrm>
        </p:spPr>
        <p:txBody>
          <a:bodyPr>
            <a:noAutofit/>
          </a:bodyPr>
          <a:lstStyle/>
          <a:p>
            <a:pPr algn="ctr"/>
            <a:r>
              <a:rPr lang="en-US" sz="3600" b="1" dirty="0" smtClean="0"/>
              <a:t>Spectrum Data Quality Connector for </a:t>
            </a:r>
            <a:r>
              <a:rPr lang="en-US" sz="3600" b="1" dirty="0" smtClean="0"/>
              <a:t>NetSuite</a:t>
            </a:r>
            <a:r>
              <a:rPr lang="en-US" sz="3600" b="1" dirty="0" smtClean="0"/>
              <a:t/>
            </a:r>
            <a:br>
              <a:rPr lang="en-US" sz="3600" b="1" dirty="0" smtClean="0"/>
            </a:br>
            <a:endParaRPr lang="en-US" sz="2400" b="1" dirty="0"/>
          </a:p>
        </p:txBody>
      </p:sp>
      <p:pic>
        <p:nvPicPr>
          <p:cNvPr id="7" name="Picture 6"/>
          <p:cNvPicPr>
            <a:picLocks noChangeAspect="1"/>
          </p:cNvPicPr>
          <p:nvPr/>
        </p:nvPicPr>
        <p:blipFill rotWithShape="1">
          <a:blip r:embed="rId4"/>
          <a:srcRect t="4316" b="4447"/>
          <a:stretch/>
        </p:blipFill>
        <p:spPr>
          <a:xfrm>
            <a:off x="811136" y="1156247"/>
            <a:ext cx="10381785" cy="5328025"/>
          </a:xfrm>
          <a:prstGeom prst="rect">
            <a:avLst/>
          </a:prstGeom>
        </p:spPr>
      </p:pic>
    </p:spTree>
    <p:extLst>
      <p:ext uri="{BB962C8B-B14F-4D97-AF65-F5344CB8AC3E}">
        <p14:creationId xmlns:p14="http://schemas.microsoft.com/office/powerpoint/2010/main" val="35064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14656</TotalTime>
  <Words>630</Words>
  <Application>Microsoft Office PowerPoint</Application>
  <PresentationFormat>Widescreen</PresentationFormat>
  <Paragraphs>85</Paragraphs>
  <Slides>26</Slides>
  <Notes>24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SimSun</vt:lpstr>
      <vt:lpstr>Arial</vt:lpstr>
      <vt:lpstr>Calibri</vt:lpstr>
      <vt:lpstr>Calibri Light</vt:lpstr>
      <vt:lpstr>IBM Plex Sans</vt:lpstr>
      <vt:lpstr>Precision Sans</vt:lpstr>
      <vt:lpstr>Times</vt:lpstr>
      <vt:lpstr>Times New Roman</vt:lpstr>
      <vt:lpstr>Office Theme</vt:lpstr>
      <vt:lpstr>Spectrum Enterprise Connectors    Himanshu Verma CIM Product Management </vt:lpstr>
      <vt:lpstr>Spectrum Enterprise Connectors</vt:lpstr>
      <vt:lpstr>Spectrum Data Quality Connectors Common Use Cases</vt:lpstr>
      <vt:lpstr>Spectrum Data Quality Connector for SAP (ECC, CRM &amp; S/4HANA)</vt:lpstr>
      <vt:lpstr>Spectrum Data Quality Connector for SAP Real-time Address Validation view</vt:lpstr>
      <vt:lpstr>Spectrum Data Quality Connector for SAP Address Validation view in case of multiple candidates</vt:lpstr>
      <vt:lpstr>Spectrum Data Quality Connector for SAP Real-time Deduplication View</vt:lpstr>
      <vt:lpstr>Spectrum Data Quality Connector for NetSuite</vt:lpstr>
      <vt:lpstr>Spectrum Data Quality Connector for NetSuite </vt:lpstr>
      <vt:lpstr>Spectrum Data Quality Connector for NetSuite Real-time Address Validation view</vt:lpstr>
      <vt:lpstr>Spectrum Data Quality Connector for NetSuite Bulk Address Validation view</vt:lpstr>
      <vt:lpstr>Spectrum Data Quality Connector for SugarCRM</vt:lpstr>
      <vt:lpstr>Spectrum Data Quality Connector for SugarCRM Real-time Address Validation view</vt:lpstr>
      <vt:lpstr>Spectrum Data Quality Connector for SugarCRM Real-time Deduplication &amp; Merging View</vt:lpstr>
      <vt:lpstr>Spectrum Data Quality Connector for SFDC Proof-of-concept</vt:lpstr>
      <vt:lpstr>Spectrum Data Quality Connector for SFDC POC Real-time Address Validation view</vt:lpstr>
      <vt:lpstr>Spectrum Data Quality Connector for SFDC POC Address Validation view in case of multiple candidates</vt:lpstr>
      <vt:lpstr>Spectrum Data Quality Connector for SFDC POC Real-time Deduplication View</vt:lpstr>
      <vt:lpstr>Spectrum Data Integration Connectors  Available via Metadata Insights</vt:lpstr>
      <vt:lpstr>Spectrum Data Integration Connectors Common Use Cases</vt:lpstr>
      <vt:lpstr>Spectrum Data Integration Connectors Supported Stack</vt:lpstr>
      <vt:lpstr>Leveraging Spectrum Data Federation to Integrate  with external systems </vt:lpstr>
      <vt:lpstr>Spectrum Data Integration Connector for SFDC Test Connection View</vt:lpstr>
      <vt:lpstr>Spectrum Data Integration Connector for SFDC Model Store preview displaying queried Contact data from saved Connection</vt:lpstr>
      <vt:lpstr>Spectrum Data Integration Use Case Demo Leads Synch between Marketo &amp; MS Dynamics CRM</vt:lpstr>
      <vt:lpstr>Thank You!</vt:lpstr>
    </vt:vector>
  </TitlesOfParts>
  <Company>Pitney Bowes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Himanshu Verma</dc:creator>
  <cp:lastModifiedBy>Himanshu Verma</cp:lastModifiedBy>
  <cp:revision>76</cp:revision>
  <dcterms:created xsi:type="dcterms:W3CDTF">2018-11-24T14:16:28Z</dcterms:created>
  <dcterms:modified xsi:type="dcterms:W3CDTF">2019-02-14T09:59:55Z</dcterms:modified>
</cp:coreProperties>
</file>